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9" r:id="rId4"/>
    <p:sldId id="260" r:id="rId5"/>
    <p:sldId id="268" r:id="rId6"/>
    <p:sldId id="269" r:id="rId7"/>
    <p:sldId id="266" r:id="rId8"/>
    <p:sldId id="319" r:id="rId9"/>
    <p:sldId id="271" r:id="rId10"/>
    <p:sldId id="316" r:id="rId11"/>
    <p:sldId id="318" r:id="rId12"/>
    <p:sldId id="274" r:id="rId13"/>
    <p:sldId id="281" r:id="rId14"/>
    <p:sldId id="317" r:id="rId15"/>
    <p:sldId id="283" r:id="rId16"/>
    <p:sldId id="284" r:id="rId17"/>
    <p:sldId id="291" r:id="rId18"/>
    <p:sldId id="294" r:id="rId19"/>
    <p:sldId id="295" r:id="rId20"/>
    <p:sldId id="296" r:id="rId21"/>
    <p:sldId id="336" r:id="rId22"/>
    <p:sldId id="337" r:id="rId23"/>
    <p:sldId id="292" r:id="rId24"/>
    <p:sldId id="320" r:id="rId25"/>
    <p:sldId id="339" r:id="rId26"/>
    <p:sldId id="34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8" r:id="rId38"/>
    <p:sldId id="331" r:id="rId39"/>
    <p:sldId id="332" r:id="rId40"/>
    <p:sldId id="333" r:id="rId41"/>
    <p:sldId id="335" r:id="rId42"/>
    <p:sldId id="334" r:id="rId43"/>
    <p:sldId id="341" r:id="rId44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AEAEA"/>
    <a:srgbClr val="C0C0C0"/>
    <a:srgbClr val="383C32"/>
    <a:srgbClr val="FFFFFF"/>
    <a:srgbClr val="3C605F"/>
    <a:srgbClr val="85BA68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3FD7E-475E-4FAC-81EF-51D7A7FE74EB}" type="datetimeFigureOut">
              <a:rPr lang="th-TH" smtClean="0"/>
              <a:t>15/01/61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789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6FC5B-6E23-4745-9ECB-8E9F342D35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5900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09153-E15F-426D-A940-63CD1C6E1D80}" type="datetimeFigureOut">
              <a:rPr lang="th-TH" smtClean="0"/>
              <a:pPr/>
              <a:t>15/01/61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77757-C1F4-4E9B-9276-9B1CAA8BC4F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220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th-TH" smtClean="0">
                <a:latin typeface="Arial" pitchFamily="34" charset="0"/>
              </a:rPr>
              <a:t>5/28/2007</a:t>
            </a:r>
          </a:p>
        </p:txBody>
      </p:sp>
      <p:sp>
        <p:nvSpPr>
          <p:cNvPr id="51203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IE" smtClean="0">
                <a:latin typeface="Arial" pitchFamily="34" charset="0"/>
                <a:cs typeface="4804_KwangMD_PukluK" pitchFamily="2" charset="0"/>
              </a:rPr>
              <a:t>‹#›</a:t>
            </a:r>
          </a:p>
        </p:txBody>
      </p:sp>
      <p:sp>
        <p:nvSpPr>
          <p:cNvPr id="5120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h-TH" smtClean="0">
              <a:latin typeface="Calibri" pitchFamily="34" charset="0"/>
            </a:endParaRPr>
          </a:p>
        </p:txBody>
      </p:sp>
      <p:sp>
        <p:nvSpPr>
          <p:cNvPr id="51206" name="Text Box 4"/>
          <p:cNvSpPr txBox="1">
            <a:spLocks noGrp="1"/>
          </p:cNvSpPr>
          <p:nvPr/>
        </p:nvSpPr>
        <p:spPr bwMode="auto">
          <a:xfrm>
            <a:off x="3848645" y="9433107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th-TH" sz="1200">
                <a:cs typeface="Cordia New" pitchFamily="34" charset="-34"/>
              </a:rPr>
              <a:t>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B7FAD7-CE47-45BB-9339-4A3337E67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CACC2-7272-4B0B-9A8C-16F4010EFE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4234B6-91E3-491C-8D28-4CD342FED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C84C-4384-4DE6-B4DE-C09C808BC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7DDDAC-F2C3-4F5B-8EFE-C56240826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B71E1-ED53-4CCF-87DF-0E15026A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75775-AFBA-4820-965F-1775AD84D7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FFEA8D-6B5D-4325-973C-EAC3B5DC1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A17AF-2F42-4659-B7C1-C7DB132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48710-AD50-426E-AD19-2B0078DAD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D0436-0D0E-4F1A-91AD-BE62C9BD1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fld id="{30D8D813-A716-48FF-9B8E-0AA9EA8C6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6000" dirty="0" smtClean="0"/>
              <a:t>การออกแบบภาพและเสียง</a:t>
            </a:r>
            <a:endParaRPr lang="th-TH" sz="6000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sz="7200" dirty="0" smtClean="0"/>
              <a:t>การตัดต่อ (</a:t>
            </a:r>
            <a:r>
              <a:rPr lang="en-US" sz="7200" dirty="0" smtClean="0"/>
              <a:t>Editing)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การเลือนภาพ</a:t>
            </a:r>
            <a:r>
              <a:rPr lang="th-TH" dirty="0" smtClean="0"/>
              <a:t> </a:t>
            </a:r>
            <a:r>
              <a:rPr lang="en-US" b="1" dirty="0" smtClean="0"/>
              <a:t>The Fade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14348" y="1857364"/>
            <a:ext cx="7848600" cy="4144963"/>
          </a:xfrm>
        </p:spPr>
        <p:txBody>
          <a:bodyPr/>
          <a:lstStyle/>
          <a:p>
            <a:r>
              <a:rPr lang="th-TH" sz="3600" b="1" dirty="0"/>
              <a:t>การเลือนภาพ</a:t>
            </a:r>
            <a:r>
              <a:rPr lang="th-TH" sz="3600" dirty="0"/>
              <a:t> </a:t>
            </a:r>
            <a:r>
              <a:rPr lang="en-US" sz="3600" b="1" dirty="0"/>
              <a:t>The Fade</a:t>
            </a:r>
            <a:r>
              <a:rPr lang="en-US" sz="3600" dirty="0"/>
              <a:t> </a:t>
            </a:r>
            <a:r>
              <a:rPr lang="th-TH" sz="3600" dirty="0"/>
              <a:t>เป็นการเชื่อมภาพที่คนดูสามารถเห็นได้ มี </a:t>
            </a:r>
            <a:r>
              <a:rPr lang="en-US" sz="3600" dirty="0"/>
              <a:t>2 </a:t>
            </a:r>
            <a:r>
              <a:rPr lang="th-TH" sz="3600" dirty="0"/>
              <a:t>แบบ คือ</a:t>
            </a:r>
            <a:r>
              <a:rPr lang="en-US" sz="3600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600" b="1" dirty="0"/>
              <a:t>การเลือนภาพเข้า </a:t>
            </a:r>
            <a:r>
              <a:rPr lang="en-US" sz="3600" dirty="0"/>
              <a:t>fade in </a:t>
            </a:r>
            <a:r>
              <a:rPr lang="th-TH" sz="3600" dirty="0"/>
              <a:t>คือการเริ่มภาพจากดำแล้วค่อย ๆ ปรากฏภาพซ้อนสว่างขึ้น มักใช้สำหรับการเปิดเรื่อง</a:t>
            </a:r>
            <a:r>
              <a:rPr lang="en-US" sz="3600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600" b="1" dirty="0"/>
              <a:t>การเลือนภาพออก </a:t>
            </a:r>
            <a:r>
              <a:rPr lang="en-US" sz="3600" dirty="0"/>
              <a:t>fade out </a:t>
            </a:r>
            <a:r>
              <a:rPr lang="th-TH" sz="3600" dirty="0"/>
              <a:t>คือการที่ภาพใน</a:t>
            </a:r>
            <a:r>
              <a:rPr lang="th-TH" sz="3600" dirty="0" err="1"/>
              <a:t>ท้ายช็อต</a:t>
            </a:r>
            <a:r>
              <a:rPr lang="th-TH" sz="3600" dirty="0"/>
              <a:t>ค่อย ๆ มืดดำสนิท มักใช้สำหรับการปิดเรื่องตอนจบ</a:t>
            </a:r>
            <a:r>
              <a:rPr lang="en-US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การเลือนภาพ</a:t>
            </a:r>
            <a:r>
              <a:rPr lang="th-TH" dirty="0" smtClean="0"/>
              <a:t> </a:t>
            </a:r>
            <a:r>
              <a:rPr lang="en-US" b="1" dirty="0" smtClean="0"/>
              <a:t>The Fade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4000" b="1" dirty="0" smtClean="0"/>
              <a:t>ภาพ</a:t>
            </a:r>
            <a:r>
              <a:rPr lang="th-TH" sz="4000" b="1" dirty="0"/>
              <a:t>จางเข้า-ออก</a:t>
            </a:r>
            <a:r>
              <a:rPr lang="en-US" sz="4000" b="1" dirty="0"/>
              <a:t> (Fade in, Fade Out)</a:t>
            </a:r>
            <a:r>
              <a:rPr lang="th-TH" sz="4000" dirty="0"/>
              <a:t> การเชื่อมภาพที่เปลี่ยนจากจอมืดมาเป็นภาพ หรือเปลี่ยนจากภาพมาเป็นจอมืด  ใช้เชื่อมภาพจากภาพหนึ่งเป็นอีกภาพหนึ่ง เพื่อบอกถึงการเปลี่ยนฉาก บอกความต่อเนื่อง บอกว่าเหตุการณ์จบลงหรือเวลาผ่านไป  มักใช้ตอนเริ่มต้นและตอนจบของรายการ</a:t>
            </a:r>
            <a:endParaRPr lang="en-US" sz="4000" dirty="0"/>
          </a:p>
          <a:p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การเลือนภาพ</a:t>
            </a:r>
            <a:r>
              <a:rPr lang="th-TH" dirty="0" smtClean="0"/>
              <a:t> </a:t>
            </a:r>
            <a:r>
              <a:rPr lang="en-US" b="1" dirty="0" smtClean="0"/>
              <a:t>The Fade</a:t>
            </a:r>
            <a:endParaRPr lang="th-TH" dirty="0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Fade in</a:t>
            </a:r>
            <a:endParaRPr lang="th-TH" dirty="0"/>
          </a:p>
        </p:txBody>
      </p:sp>
      <p:pic>
        <p:nvPicPr>
          <p:cNvPr id="9" name="ตัวยึดเนื้อหา 8" descr="Fade_i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98986" y="2174875"/>
            <a:ext cx="1756615" cy="3951288"/>
          </a:xfrm>
        </p:spPr>
      </p:pic>
      <p:sp>
        <p:nvSpPr>
          <p:cNvPr id="7" name="ตัวยึดข้อความ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Fade out</a:t>
            </a:r>
            <a:endParaRPr lang="th-TH" dirty="0"/>
          </a:p>
        </p:txBody>
      </p:sp>
      <p:pic>
        <p:nvPicPr>
          <p:cNvPr id="10" name="ตัวยึดเนื้อหา 9" descr="Fade_ou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787605" y="2174875"/>
            <a:ext cx="1756615" cy="3951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การกวาดภาพ </a:t>
            </a:r>
            <a:r>
              <a:rPr lang="en-US" b="1" dirty="0" smtClean="0"/>
              <a:t>(Wipe)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z="4800" b="1" dirty="0"/>
              <a:t>การกวาดภาพ </a:t>
            </a:r>
            <a:r>
              <a:rPr lang="en-US" sz="4800" b="1" dirty="0"/>
              <a:t>(Wipe)</a:t>
            </a:r>
            <a:r>
              <a:rPr lang="en-US" sz="4800" dirty="0"/>
              <a:t> </a:t>
            </a:r>
            <a:r>
              <a:rPr lang="th-TH" sz="4800" dirty="0"/>
              <a:t>การเชื่อมภาพสองภาพบนหน้าจอ จะมีขอบของภาพคมชัด </a:t>
            </a:r>
            <a:r>
              <a:rPr lang="en-US" sz="4800" dirty="0"/>
              <a:t>(Sharp Edge)</a:t>
            </a:r>
            <a:r>
              <a:rPr lang="th-TH" sz="4800" dirty="0"/>
              <a:t> หรือไม่คมชัด </a:t>
            </a:r>
            <a:r>
              <a:rPr lang="en-US" sz="4800" dirty="0"/>
              <a:t>(Soft Edge)</a:t>
            </a:r>
            <a:r>
              <a:rPr lang="th-TH" sz="4800" dirty="0"/>
              <a:t> ก็ได้ มีหลายแบบให้เลือกใช้ให้เหมาะสมกับ</a:t>
            </a:r>
            <a:r>
              <a:rPr lang="th-TH" sz="4800" dirty="0" smtClean="0"/>
              <a:t>เนื้อหา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การกวาดภาพ </a:t>
            </a:r>
            <a:r>
              <a:rPr lang="en-US" b="1" dirty="0" smtClean="0"/>
              <a:t>(Wipe)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800" b="1" dirty="0" smtClean="0"/>
              <a:t>การ</a:t>
            </a:r>
            <a:r>
              <a:rPr lang="th-TH" sz="4800" dirty="0" smtClean="0"/>
              <a:t>กวาดภาพ นำเอาภาพใหม่แทนที่ภาพเก่า เหมือนกับ</a:t>
            </a:r>
            <a:r>
              <a:rPr lang="th-TH" sz="4800" b="1" dirty="0"/>
              <a:t>การ</a:t>
            </a:r>
            <a:r>
              <a:rPr lang="th-TH" sz="4800" dirty="0" smtClean="0"/>
              <a:t>เปิดปิดม่านเวทีละคร นำมาใช้เพื่อเล่าเรื่องราวแบบตรงไปตรงมา ไม่ต้องการความสมจริง ไม่สอดคล้องกับธรรมชาติ</a:t>
            </a:r>
            <a:r>
              <a:rPr lang="th-TH" sz="4800" b="1" dirty="0"/>
              <a:t>การ</a:t>
            </a:r>
            <a:r>
              <a:rPr lang="th-TH" sz="4800" dirty="0" smtClean="0"/>
              <a:t>รับรู้ของมนุษย์เรา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การกวาดภาพ </a:t>
            </a:r>
            <a:r>
              <a:rPr lang="en-US" b="1" dirty="0" smtClean="0"/>
              <a:t>(Wipe)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5400" dirty="0" smtClean="0"/>
              <a:t>การกวาดภาพต้องคำนึงถึงการเคลื่อนไหวของวัตถุ และบุคคลภายในกรอบภาพให้เหมาะสมสอดคล้องกับเหตุการณ์ ไม่ว่าจะเป็นเรื่อง ทิศทาง หรืออัตราเร็ว</a:t>
            </a: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การกวาดภาพ</a:t>
            </a:r>
            <a:endParaRPr lang="th-TH" dirty="0"/>
          </a:p>
        </p:txBody>
      </p:sp>
      <p:pic>
        <p:nvPicPr>
          <p:cNvPr id="4" name="ตัวยึดเนื้อหา 3" descr="vem_videotransitionstab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500174"/>
            <a:ext cx="7311827" cy="51913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FF0000"/>
                </a:solidFill>
              </a:rPr>
              <a:t>มุมกล้อง</a:t>
            </a:r>
            <a:r>
              <a:rPr lang="en-US" b="1" dirty="0" smtClean="0">
                <a:solidFill>
                  <a:srgbClr val="FF0000"/>
                </a:solidFill>
              </a:rPr>
              <a:t> Camera Angle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800" dirty="0" smtClean="0"/>
              <a:t>เมื่อ</a:t>
            </a:r>
            <a:r>
              <a:rPr lang="th-TH" sz="4800" dirty="0"/>
              <a:t>ผู้กำกับฯ ถ่ายทำฉาก จะทำโดยเริ่มจากตำแหน่งต่าง ๆ (มุมกล้อง) และจากตำแหน่งต่าง ๆ เหล่านี้ ผู้กำกับฯ จะให้</a:t>
            </a:r>
            <a:r>
              <a:rPr lang="th-TH" sz="4800" dirty="0" err="1"/>
              <a:t>ถ่ายช็อต</a:t>
            </a:r>
            <a:r>
              <a:rPr lang="th-TH" sz="4800" dirty="0"/>
              <a:t>หลาย ๆ </a:t>
            </a:r>
            <a:r>
              <a:rPr lang="th-TH" sz="4800" dirty="0" err="1"/>
              <a:t>ช็อต</a:t>
            </a:r>
            <a:r>
              <a:rPr lang="th-TH" sz="4800" dirty="0"/>
              <a:t>  คำว่า </a:t>
            </a:r>
            <a:r>
              <a:rPr lang="en-US" sz="4800" dirty="0"/>
              <a:t>“</a:t>
            </a:r>
            <a:r>
              <a:rPr lang="th-TH" sz="4800" dirty="0"/>
              <a:t>มุม</a:t>
            </a:r>
            <a:r>
              <a:rPr lang="en-US" sz="4800" dirty="0"/>
              <a:t>” </a:t>
            </a:r>
            <a:r>
              <a:rPr lang="th-TH" sz="4800" dirty="0"/>
              <a:t>ถูกใช้เพื่ออธิบายตำแหน่งของกล้องเหล่านี้ซึ่งสัมพันธ์กับวัตถุหรือบุคคล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dirty="0"/>
              <a:t>             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endParaRPr lang="th-TH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th-TH" dirty="0" smtClean="0"/>
              <a:t>มุมกล้อง</a:t>
            </a:r>
            <a:r>
              <a:rPr lang="en-US" dirty="0" smtClean="0"/>
              <a:t>”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71472" y="1981200"/>
            <a:ext cx="7962928" cy="4144963"/>
          </a:xfrm>
        </p:spPr>
        <p:txBody>
          <a:bodyPr/>
          <a:lstStyle/>
          <a:p>
            <a:r>
              <a:rPr lang="en-US" sz="5400" dirty="0"/>
              <a:t>“</a:t>
            </a:r>
            <a:r>
              <a:rPr lang="th-TH" sz="5400" dirty="0"/>
              <a:t>มุมกล้อง</a:t>
            </a:r>
            <a:r>
              <a:rPr lang="en-US" sz="5400" dirty="0"/>
              <a:t>” </a:t>
            </a:r>
            <a:r>
              <a:rPr lang="th-TH" sz="5400" dirty="0" smtClean="0"/>
              <a:t>เป็น</a:t>
            </a:r>
            <a:r>
              <a:rPr lang="th-TH" sz="5400" dirty="0"/>
              <a:t>หนึ่งส่วนสำคัญของการตัดต่อ หัวใจสำคัญคือแต่ละครั้งที่ </a:t>
            </a:r>
            <a:r>
              <a:rPr lang="en-US" sz="5400" dirty="0"/>
              <a:t>cut </a:t>
            </a:r>
            <a:r>
              <a:rPr lang="th-TH" sz="5400" dirty="0"/>
              <a:t>หรือ </a:t>
            </a:r>
            <a:r>
              <a:rPr lang="en-US" sz="5400" dirty="0"/>
              <a:t>mix </a:t>
            </a:r>
            <a:r>
              <a:rPr lang="th-TH" sz="5400" dirty="0"/>
              <a:t>จาก</a:t>
            </a:r>
            <a:r>
              <a:rPr lang="en-US" sz="5400" dirty="0"/>
              <a:t> shot </a:t>
            </a:r>
            <a:r>
              <a:rPr lang="th-TH" sz="5400" dirty="0"/>
              <a:t>หนึ่งไป</a:t>
            </a:r>
            <a:r>
              <a:rPr lang="th-TH" sz="5400" dirty="0" err="1"/>
              <a:t>อีกช็อต</a:t>
            </a:r>
            <a:r>
              <a:rPr lang="th-TH" sz="5400" dirty="0"/>
              <a:t>หนึ่ง กล้องควรมีมุมที่แตกต่างไป</a:t>
            </a:r>
            <a:r>
              <a:rPr lang="th-TH" sz="5400" dirty="0" err="1"/>
              <a:t>จากช็อตก่อน</a:t>
            </a:r>
            <a:r>
              <a:rPr lang="th-TH" sz="5400" dirty="0"/>
              <a:t>หน้านี้</a:t>
            </a:r>
            <a:r>
              <a:rPr lang="en-US" sz="5400" dirty="0"/>
              <a:t> </a:t>
            </a:r>
            <a:endParaRPr lang="th-TH" sz="5400" dirty="0" smtClean="0"/>
          </a:p>
          <a:p>
            <a:pPr>
              <a:buNone/>
            </a:pPr>
            <a:r>
              <a:rPr lang="en-US" sz="5400" dirty="0"/>
              <a:t/>
            </a:r>
            <a:br>
              <a:rPr lang="en-US" sz="5400" dirty="0"/>
            </a:b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มุมกล้องแนวนอน</a:t>
            </a:r>
            <a:r>
              <a:rPr lang="en-US" dirty="0" smtClean="0"/>
              <a:t> Horizontal Camera Angle</a:t>
            </a:r>
            <a:endParaRPr lang="th-TH" dirty="0"/>
          </a:p>
        </p:txBody>
      </p:sp>
      <p:pic>
        <p:nvPicPr>
          <p:cNvPr id="7" name="ตัวยึดเนื้อหา 6" descr="camera_angl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199" y="1285860"/>
            <a:ext cx="7013193" cy="3777350"/>
          </a:xfrm>
        </p:spPr>
      </p:pic>
      <p:sp>
        <p:nvSpPr>
          <p:cNvPr id="6" name="ตัวยึดเนื้อหา 5"/>
          <p:cNvSpPr>
            <a:spLocks noGrp="1"/>
          </p:cNvSpPr>
          <p:nvPr>
            <p:ph sz="half" idx="2"/>
          </p:nvPr>
        </p:nvSpPr>
        <p:spPr>
          <a:xfrm>
            <a:off x="428596" y="5143512"/>
            <a:ext cx="8639204" cy="1409688"/>
          </a:xfrm>
        </p:spPr>
        <p:txBody>
          <a:bodyPr/>
          <a:lstStyle/>
          <a:p>
            <a:pPr>
              <a:buNone/>
            </a:pPr>
            <a:r>
              <a:rPr lang="th-TH" sz="3600" dirty="0"/>
              <a:t>จาก</a:t>
            </a:r>
            <a:r>
              <a:rPr lang="th-TH" sz="3600" dirty="0" smtClean="0"/>
              <a:t>ภาพบุคคล ตำแหน่ง</a:t>
            </a:r>
            <a:r>
              <a:rPr lang="th-TH" sz="3600" dirty="0"/>
              <a:t>ของ</a:t>
            </a:r>
            <a:r>
              <a:rPr lang="th-TH" sz="3600" dirty="0" smtClean="0"/>
              <a:t>กล้องจะ</a:t>
            </a:r>
            <a:r>
              <a:rPr lang="th-TH" sz="3600" dirty="0"/>
              <a:t>แตกต่างกันไป </a:t>
            </a:r>
            <a:r>
              <a:rPr lang="th-TH" sz="3600" dirty="0" smtClean="0"/>
              <a:t>เรียกว่า </a:t>
            </a:r>
            <a:r>
              <a:rPr lang="en-US" sz="3600" dirty="0"/>
              <a:t>“</a:t>
            </a:r>
            <a:r>
              <a:rPr lang="th-TH" sz="3600" dirty="0"/>
              <a:t>มุมกล้อง</a:t>
            </a:r>
            <a:r>
              <a:rPr lang="en-US" sz="3600" dirty="0"/>
              <a:t>”</a:t>
            </a: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ความหมายของการตัดต่อ (</a:t>
            </a:r>
            <a:r>
              <a:rPr lang="en-US" dirty="0" smtClean="0"/>
              <a:t>Editing)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400" b="1" dirty="0">
                <a:solidFill>
                  <a:srgbClr val="FF0000"/>
                </a:solidFill>
              </a:rPr>
              <a:t>การตัดต่อภาพ </a:t>
            </a:r>
            <a:r>
              <a:rPr lang="en-US" sz="4400" b="1" dirty="0">
                <a:solidFill>
                  <a:srgbClr val="FF0000"/>
                </a:solidFill>
              </a:rPr>
              <a:t>(Editing)</a:t>
            </a:r>
            <a:r>
              <a:rPr lang="th-TH" sz="4400" b="1" dirty="0">
                <a:solidFill>
                  <a:srgbClr val="FF0000"/>
                </a:solidFill>
              </a:rPr>
              <a:t> </a:t>
            </a:r>
            <a:r>
              <a:rPr lang="th-TH" sz="4400" dirty="0"/>
              <a:t>หมายถึง การนำภาพหลายภาพมาประกอบกันให้เป็นเรื่องราว  โดยการนำรายละเอียดของภาพและเหตุการณ์ที่สำคัญจากม้วนเทป  ที่ได้บันทึกไว้หลาย ๆ ม้วนมาเลือกสรรภาพใหม่  เพื่อเรียงลำดับภาพให้ได้เนื้อหาตามบท</a:t>
            </a:r>
            <a:r>
              <a:rPr lang="en-US" sz="4400" dirty="0"/>
              <a:t> (Script)</a:t>
            </a:r>
          </a:p>
          <a:p>
            <a:pPr>
              <a:buNone/>
            </a:pPr>
            <a:endParaRPr lang="th-TH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มุมกล้องแนวตั้ง</a:t>
            </a:r>
            <a:r>
              <a:rPr lang="en-US" dirty="0" smtClean="0"/>
              <a:t> Vertical Camera Angle</a:t>
            </a:r>
            <a:endParaRPr lang="th-TH" dirty="0"/>
          </a:p>
        </p:txBody>
      </p:sp>
      <p:pic>
        <p:nvPicPr>
          <p:cNvPr id="8" name="ตัวยึดเนื้อหา 7" descr="14276_42_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57281" y="1981200"/>
            <a:ext cx="3105137" cy="4144963"/>
          </a:xfrm>
        </p:spPr>
      </p:pic>
      <p:sp>
        <p:nvSpPr>
          <p:cNvPr id="6" name="ตัวยึดเนื้อหา 5"/>
          <p:cNvSpPr>
            <a:spLocks noGrp="1"/>
          </p:cNvSpPr>
          <p:nvPr>
            <p:ph sz="half" idx="2"/>
          </p:nvPr>
        </p:nvSpPr>
        <p:spPr>
          <a:xfrm>
            <a:off x="4286248" y="2571744"/>
            <a:ext cx="4424362" cy="2857520"/>
          </a:xfrm>
        </p:spPr>
        <p:txBody>
          <a:bodyPr/>
          <a:lstStyle/>
          <a:p>
            <a:pPr>
              <a:buNone/>
            </a:pPr>
            <a:r>
              <a:rPr lang="th-TH" sz="3600" dirty="0"/>
              <a:t>จาก</a:t>
            </a:r>
            <a:r>
              <a:rPr lang="th-TH" sz="3600" dirty="0" smtClean="0"/>
              <a:t>ภาพวัตถุ ตำแหน่ง</a:t>
            </a:r>
            <a:r>
              <a:rPr lang="th-TH" sz="3600" dirty="0"/>
              <a:t>ของ</a:t>
            </a:r>
            <a:r>
              <a:rPr lang="th-TH" sz="3600" dirty="0" smtClean="0"/>
              <a:t>กล้องจะ</a:t>
            </a:r>
            <a:r>
              <a:rPr lang="th-TH" sz="3600" dirty="0"/>
              <a:t>แตกต่างกันไป </a:t>
            </a:r>
            <a:r>
              <a:rPr lang="th-TH" sz="3600" dirty="0" smtClean="0"/>
              <a:t>เรียกว่า </a:t>
            </a:r>
            <a:r>
              <a:rPr lang="en-US" sz="3600" dirty="0"/>
              <a:t>“</a:t>
            </a:r>
            <a:r>
              <a:rPr lang="th-TH" sz="3600" dirty="0"/>
              <a:t>มุมกล้อง</a:t>
            </a:r>
            <a:r>
              <a:rPr lang="en-US" sz="3600" dirty="0"/>
              <a:t>”</a:t>
            </a: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มุมกล้องแนวตั้ง</a:t>
            </a:r>
            <a:r>
              <a:rPr lang="en-US" dirty="0" smtClean="0"/>
              <a:t> Vertical Camera Angle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การปรับมุม ใช้มุมที่แตกต่างเพื่อสื่อข้อมูลเพิ่มขึ้น</a:t>
            </a:r>
            <a:endParaRPr lang="en-US" sz="4000" dirty="0" smtClean="0"/>
          </a:p>
          <a:p>
            <a:r>
              <a:rPr lang="th-TH" sz="4000" dirty="0" smtClean="0"/>
              <a:t>ใช้ระดับสายตาที่แตกต่างกันไปเพื่อความต่างอย่างน่าสนใจ</a:t>
            </a:r>
            <a:endParaRPr lang="en-US" sz="4000" dirty="0" smtClean="0"/>
          </a:p>
          <a:p>
            <a:r>
              <a:rPr lang="th-TH" sz="4000" dirty="0" smtClean="0"/>
              <a:t>ถ่ายจากระดับความสูงที่ต่างกัน การถ่ายภาพมุมสูงจะให้ภาพฝูงชนที่น่าสนใจ การถ่ายภาพมุมต่ำติดพื้นจะให้อารมณ์ของเหตุการณ์ เช่น เมื่อรถแล่นผ่าน</a:t>
            </a:r>
            <a:endParaRPr lang="en-US" sz="4000" dirty="0" smtClean="0"/>
          </a:p>
          <a:p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มุมกล้องแนวตั้ง</a:t>
            </a:r>
            <a:r>
              <a:rPr lang="en-US" dirty="0" smtClean="0"/>
              <a:t> Vertical Camera Angle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Point of View</a:t>
            </a:r>
            <a:r>
              <a:rPr lang="th-TH" sz="3600" dirty="0" smtClean="0"/>
              <a:t> แทนสายตา</a:t>
            </a:r>
          </a:p>
          <a:p>
            <a:r>
              <a:rPr lang="th-TH" sz="3600" dirty="0" smtClean="0"/>
              <a:t>การถ่ายการสัมภาษณ์ การถ่ายแบบมองขึ้นจะให้ความรู้สึกเคารพนับถือ</a:t>
            </a:r>
            <a:endParaRPr lang="en-US" sz="3600" dirty="0" smtClean="0"/>
          </a:p>
          <a:p>
            <a:r>
              <a:rPr lang="th-TH" sz="3600" dirty="0" smtClean="0"/>
              <a:t>การถ่ายแบบมองต่ำ ทำให้ลดฐานะ หรือทำให้ดูเล็กลง</a:t>
            </a:r>
            <a:endParaRPr lang="en-US" sz="3600" dirty="0" smtClean="0"/>
          </a:p>
          <a:p>
            <a:r>
              <a:rPr lang="th-TH" sz="3600" dirty="0" smtClean="0"/>
              <a:t>การถ่ายแบบมองตรง ถ้าไม่รู้จะถ่ายแบบใด ให้มองตรงเข้าไปในตาผู้แสดง</a:t>
            </a:r>
            <a:endParaRPr lang="en-US" sz="3600" dirty="0" smtClean="0"/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Line</a:t>
            </a:r>
            <a:endParaRPr lang="th-TH" dirty="0"/>
          </a:p>
        </p:txBody>
      </p:sp>
      <p:pic>
        <p:nvPicPr>
          <p:cNvPr id="7" name="ตัวยึดเนื้อหา 6" descr="0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00087" y="1214422"/>
            <a:ext cx="7458127" cy="53272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Axis Line</a:t>
            </a:r>
            <a:endParaRPr lang="th-TH" dirty="0"/>
          </a:p>
        </p:txBody>
      </p:sp>
      <p:pic>
        <p:nvPicPr>
          <p:cNvPr id="5" name="ตัวยึดเนื้อหา 4" descr="sr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38" y="1357298"/>
            <a:ext cx="7258072" cy="51753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Line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800" dirty="0" smtClean="0"/>
              <a:t>กฎของเส้นทำให้การถ่ายทำดีขึ้น</a:t>
            </a:r>
            <a:endParaRPr lang="en-US" sz="4800" dirty="0" smtClean="0"/>
          </a:p>
          <a:p>
            <a:r>
              <a:rPr lang="th-TH" sz="4800" dirty="0" smtClean="0"/>
              <a:t>จินตนาการเส้นระหว่างนักแสดง อยู่อยู่ฝั่งใดฝั่งหนึ่งเสมอ</a:t>
            </a:r>
            <a:endParaRPr lang="en-US" sz="4800" dirty="0" smtClean="0"/>
          </a:p>
          <a:p>
            <a:r>
              <a:rPr lang="th-TH" sz="4800" dirty="0" smtClean="0"/>
              <a:t>รักษาฝั่งของเส้น เช่นเดียวกับการถ่ายกีฬาในสนาม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Axis Line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การข้ามเส้นทำให้เกิดความสับสน</a:t>
            </a:r>
            <a:endParaRPr lang="en-US" sz="4000" dirty="0" smtClean="0"/>
          </a:p>
          <a:p>
            <a:r>
              <a:rPr lang="th-TH" sz="4000" dirty="0" smtClean="0"/>
              <a:t>ในการถ่ายคอนเสิร์ตบนเวที การข้ามเส้นสามารถทำได้เพราะคนดูจะหันเข้าหาเวทีตลอดเวลา</a:t>
            </a:r>
            <a:endParaRPr lang="en-US" sz="4000" dirty="0" smtClean="0"/>
          </a:p>
          <a:p>
            <a:r>
              <a:rPr lang="th-TH" sz="4000" dirty="0" smtClean="0"/>
              <a:t>การถ่ายคนคุยกัน หากข้ามเส้นจะทำให้คนทั้งสองหันหน้าไปทางเดียวกัน ดูเหมือนว่าไม่ได้หันหน้าเข้าหากัน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ขนาดภาพ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ฉากมักจะเริ่มต้นด้วยภาพขนาดไกล</a:t>
            </a:r>
            <a:endParaRPr lang="en-US" sz="4000" dirty="0" smtClean="0"/>
          </a:p>
          <a:p>
            <a:r>
              <a:rPr lang="th-TH" sz="4000" dirty="0" smtClean="0"/>
              <a:t>ใช้ขนาดภาพที่หลากหลายเพื่อสื่อสาร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Shot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400" dirty="0" smtClean="0"/>
              <a:t>ภาพมุมสูง ขนาดไกลมาก ใช้ในการเปิดเรื่อง ให้เห็นสถานที่  บรรยากาศ</a:t>
            </a:r>
            <a:endParaRPr lang="th-TH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Eye View Shot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400" dirty="0" smtClean="0"/>
              <a:t>ภาพมุมสูงเหมือนนกมอง  อาจเป็นมุมเหนือศีรษะ  เห็นบรรยากาศขนาดกว้าง  นิยมใช้เป็น</a:t>
            </a:r>
            <a:r>
              <a:rPr lang="en-US" sz="4400" dirty="0" smtClean="0"/>
              <a:t>Establishing Shot</a:t>
            </a:r>
          </a:p>
          <a:p>
            <a:pPr>
              <a:buNone/>
            </a:pPr>
            <a:endParaRPr lang="th-TH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ประเภทของการตัดต่อ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b="1" dirty="0"/>
              <a:t>การตัดต่อ</a:t>
            </a:r>
            <a:r>
              <a:rPr lang="en-US" sz="4000" dirty="0"/>
              <a:t>  </a:t>
            </a:r>
            <a:r>
              <a:rPr lang="th-TH" sz="4000" dirty="0"/>
              <a:t>คือ  การเชื่อมระหว่าง</a:t>
            </a:r>
            <a:r>
              <a:rPr lang="th-TH" sz="4000" dirty="0" err="1"/>
              <a:t>ช็อต</a:t>
            </a:r>
            <a:r>
              <a:rPr lang="th-TH" sz="4000" dirty="0"/>
              <a:t> </a:t>
            </a:r>
            <a:r>
              <a:rPr lang="en-US" sz="4000" dirty="0"/>
              <a:t>2 </a:t>
            </a:r>
            <a:r>
              <a:rPr lang="th-TH" sz="4000" dirty="0" err="1"/>
              <a:t>ช็อต</a:t>
            </a:r>
            <a:r>
              <a:rPr lang="th-TH" sz="4000" dirty="0"/>
              <a:t> โดยใช้ </a:t>
            </a:r>
            <a:r>
              <a:rPr lang="en-US" sz="4000" dirty="0"/>
              <a:t>1 </a:t>
            </a:r>
            <a:r>
              <a:rPr lang="th-TH" sz="4000" dirty="0"/>
              <a:t>ใน </a:t>
            </a:r>
            <a:r>
              <a:rPr lang="en-US" sz="4000" dirty="0" smtClean="0"/>
              <a:t>4 </a:t>
            </a:r>
            <a:r>
              <a:rPr lang="th-TH" sz="4000" dirty="0"/>
              <a:t>รูปแบบ ดังนี้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1.  </a:t>
            </a:r>
            <a:r>
              <a:rPr lang="th-TH" sz="4000" b="1" dirty="0"/>
              <a:t>การตัดชนภาพ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2.  </a:t>
            </a:r>
            <a:r>
              <a:rPr lang="th-TH" sz="4000" b="1" dirty="0"/>
              <a:t>การผสมภาพ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3.  </a:t>
            </a:r>
            <a:r>
              <a:rPr lang="th-TH" sz="4000" b="1" dirty="0"/>
              <a:t>การเลือน</a:t>
            </a:r>
            <a:r>
              <a:rPr lang="th-TH" sz="4000" b="1" dirty="0" smtClean="0"/>
              <a:t>ภาพ</a:t>
            </a:r>
          </a:p>
          <a:p>
            <a:pPr>
              <a:buNone/>
            </a:pPr>
            <a:r>
              <a:rPr lang="th-TH" sz="4000" b="1" dirty="0"/>
              <a:t>	</a:t>
            </a:r>
            <a:r>
              <a:rPr lang="en-US" sz="4000" b="1" dirty="0" smtClean="0"/>
              <a:t>4. </a:t>
            </a:r>
            <a:r>
              <a:rPr lang="th-TH" sz="4000" b="1" dirty="0" smtClean="0"/>
              <a:t> การกวาดภาพ</a:t>
            </a:r>
            <a:r>
              <a:rPr lang="th-TH" sz="4000" dirty="0" smtClean="0"/>
              <a:t>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Long Shot (VLS)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ภาพขนาดไกลมาก เห็นบุคคลและบรรยากาศรอบตัว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Long Shot (LS)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ภาพขนาดไกล เห็นบุคคลเต็มตัว เห็นบรรยากาศไม่มากนัก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Medium Shot (MS)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ภาพขนาดกลาง เห็นบุคคลครึ่งตัว  ประมาณเอวขึ้นไป</a:t>
            </a:r>
          </a:p>
          <a:p>
            <a:r>
              <a:rPr lang="th-TH" sz="4000" dirty="0" smtClean="0"/>
              <a:t>ภาพขนาดกลางใช้ต่อจากภาพขนาดไกล แสดงให้เห็นรายละเอียดของการแสดง</a:t>
            </a:r>
            <a:endParaRPr lang="en-US" sz="4000" dirty="0" smtClean="0"/>
          </a:p>
          <a:p>
            <a:pPr>
              <a:buNone/>
            </a:pP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Close up Shot (CU)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ภาพขนาดใกล้ เห็นบุคคลเต็มหน้า ประมาณบ่าหรือไหล่ขึ้นไป</a:t>
            </a:r>
          </a:p>
          <a:p>
            <a:r>
              <a:rPr lang="th-TH" sz="4000" dirty="0" smtClean="0"/>
              <a:t>ภาพขนาดใกล้ให้ข้อมูลเพิ่มเติม หรือพุ่งความสนใจมายังผู้แสดงคนใดคนหนึ่ง</a:t>
            </a:r>
            <a:endParaRPr lang="en-US" sz="4000" dirty="0" smtClean="0"/>
          </a:p>
          <a:p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Extreme Close up Shot (ECU)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ภาพขนาดใกล้มาก</a:t>
            </a:r>
          </a:p>
          <a:p>
            <a:r>
              <a:rPr lang="th-TH" sz="4000" dirty="0" smtClean="0"/>
              <a:t>ใช้การ</a:t>
            </a:r>
            <a:r>
              <a:rPr lang="th-TH" sz="4000" dirty="0" err="1" smtClean="0"/>
              <a:t>ซูม</a:t>
            </a:r>
            <a:r>
              <a:rPr lang="th-TH" sz="4000" dirty="0" smtClean="0"/>
              <a:t>เพื่อเน้นเฉพาะส่วน เช่น มือ หน้า ดอกไม้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1-Shot (ECU)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ภาพบุคคลคนเดียวในฉาก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en-US" dirty="0" smtClean="0"/>
              <a:t>2-Shot (ECU)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6000" dirty="0" smtClean="0"/>
              <a:t>ภาพบุคคลสองคนในฉาก</a:t>
            </a:r>
            <a:endParaRPr lang="th-TH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Shoulder Shot (OS)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6000" dirty="0" smtClean="0"/>
              <a:t>ถ่ายผ่านไหล่ในการสัมภาษณ์ ให้เห็นว่าคนสองคนอยู่ในฉากเดียวกัน</a:t>
            </a:r>
            <a:endParaRPr lang="th-TH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th-TH" dirty="0" smtClean="0"/>
              <a:t>เฟรมหรือกรอบภาพ </a:t>
            </a:r>
            <a:r>
              <a:rPr lang="en-US" dirty="0" smtClean="0"/>
              <a:t>(Frame)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000" dirty="0" smtClean="0"/>
              <a:t>เฟรม คือสิ่งที่เรามองผ่านช่องมองภาพหรือหน้าจอ</a:t>
            </a:r>
            <a:r>
              <a:rPr lang="th-TH" sz="4000" dirty="0" err="1" smtClean="0"/>
              <a:t>แอล</a:t>
            </a:r>
            <a:r>
              <a:rPr lang="th-TH" sz="4000" dirty="0" smtClean="0"/>
              <a:t>ซีดี เฟรมมีผลกับเรื่องราวที่นำเสนอ</a:t>
            </a:r>
            <a:endParaRPr lang="en-US" sz="4000" dirty="0" smtClean="0"/>
          </a:p>
          <a:p>
            <a:r>
              <a:rPr lang="th-TH" sz="4000" dirty="0" smtClean="0"/>
              <a:t>ฉากหน้า อยู่เบื้องหน้าการแสดง</a:t>
            </a:r>
            <a:endParaRPr lang="en-US" sz="4000" dirty="0" smtClean="0"/>
          </a:p>
          <a:p>
            <a:r>
              <a:rPr lang="th-TH" sz="4000" dirty="0" smtClean="0"/>
              <a:t>ฉากหลัง เพื่อสื่อสารสิ่งที่เกิดขึ้นเบื้องหน้า</a:t>
            </a:r>
            <a:endParaRPr lang="en-US" sz="4000" dirty="0" smtClean="0"/>
          </a:p>
          <a:p>
            <a:r>
              <a:rPr lang="th-TH" sz="4000" dirty="0" smtClean="0"/>
              <a:t>พื้นที่ส่วนกลาง อยู่ตรงกลางเฟรมภาพ เป็นจุดสนใจ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การเคลื่อนกล้อง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Camera Movement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การตัดชนภาพ </a:t>
            </a:r>
            <a:r>
              <a:rPr lang="en-US" b="1" dirty="0" smtClean="0"/>
              <a:t>The Cut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14348" y="1857364"/>
            <a:ext cx="7848600" cy="4144963"/>
          </a:xfrm>
        </p:spPr>
        <p:txBody>
          <a:bodyPr/>
          <a:lstStyle/>
          <a:p>
            <a:r>
              <a:rPr lang="th-TH" sz="4000" b="1" dirty="0"/>
              <a:t>การตัดชนภาพ </a:t>
            </a:r>
            <a:r>
              <a:rPr lang="en-US" sz="4000" b="1" dirty="0"/>
              <a:t>The Cut </a:t>
            </a:r>
            <a:r>
              <a:rPr lang="th-TH" sz="4000" dirty="0"/>
              <a:t>คือ การตัดภาพชนกัน</a:t>
            </a:r>
            <a:r>
              <a:rPr lang="th-TH" sz="4000" dirty="0" err="1"/>
              <a:t>จากช็อต</a:t>
            </a:r>
            <a:r>
              <a:rPr lang="th-TH" sz="4000" dirty="0"/>
              <a:t>หนึ่งต่อตรงเข้ากับ</a:t>
            </a:r>
            <a:r>
              <a:rPr lang="th-TH" sz="4000" dirty="0" err="1"/>
              <a:t>อีกช็อต</a:t>
            </a:r>
            <a:r>
              <a:rPr lang="th-TH" sz="4000" dirty="0"/>
              <a:t>หนึ่ง วิธีนี้คนดูจะไม่ทัน</a:t>
            </a:r>
            <a:r>
              <a:rPr lang="th-TH" sz="4000" dirty="0" smtClean="0"/>
              <a:t>สังเกตเห็น</a:t>
            </a:r>
            <a:endParaRPr lang="en-US" sz="4000" dirty="0" smtClean="0"/>
          </a:p>
          <a:p>
            <a:r>
              <a:rPr lang="th-TH" sz="4000" b="1" dirty="0"/>
              <a:t>การตัดต่อ</a:t>
            </a:r>
            <a:r>
              <a:rPr lang="th-TH" sz="4000" dirty="0"/>
              <a:t>ส่วนใหญ่ใช้การตัด </a:t>
            </a:r>
            <a:r>
              <a:rPr lang="en-US" sz="4000" dirty="0"/>
              <a:t>(Cut)</a:t>
            </a:r>
            <a:r>
              <a:rPr lang="th-TH" sz="4000" dirty="0"/>
              <a:t> เปลี่ยนจากภาพหนึ่งเป็นอีกภาพหนึ่งในช่วงพริบตาเดียว โดยไม่ทิ้งช่องว่างระหว่างภาพเอาไว้</a:t>
            </a:r>
            <a:r>
              <a:rPr lang="th-TH" sz="4000" dirty="0" smtClean="0"/>
              <a:t>เลย</a:t>
            </a:r>
            <a:r>
              <a:rPr lang="en-US" sz="4000" dirty="0"/>
              <a:t/>
            </a:r>
            <a:br>
              <a:rPr lang="en-US" sz="4000" dirty="0"/>
            </a:b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การเคลื่อนกล้องโดยกล้องอยู่กับที่บนขาตั้ง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Pan</a:t>
            </a:r>
            <a:r>
              <a:rPr lang="th-TH" sz="4800" dirty="0" smtClean="0"/>
              <a:t> การหันกล้องไปซ้ายหรือขวา</a:t>
            </a:r>
            <a:endParaRPr lang="en-US" sz="4800" dirty="0" smtClean="0"/>
          </a:p>
          <a:p>
            <a:r>
              <a:rPr lang="en-US" sz="4800" dirty="0" smtClean="0"/>
              <a:t>Tilt</a:t>
            </a:r>
            <a:r>
              <a:rPr lang="th-TH" sz="4800" dirty="0" smtClean="0"/>
              <a:t> การหันกล้องขึ้นหรือลง</a:t>
            </a:r>
            <a:endParaRPr lang="en-US" sz="4800" dirty="0" smtClean="0"/>
          </a:p>
          <a:p>
            <a:r>
              <a:rPr lang="th-TH" sz="4800" dirty="0" smtClean="0"/>
              <a:t>ดึงโฟกัส โดยใช้การโฟกัสด้วยมือ เช่นทำให้ฉากหน้าเบลอ (ออกนอกโฟกัส) เพื่อเน้นตรงกลางหรือฉากหลัง</a:t>
            </a:r>
            <a:endParaRPr lang="en-US" sz="4800" dirty="0" smtClean="0"/>
          </a:p>
          <a:p>
            <a:endParaRPr lang="th-TH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</a:t>
            </a:r>
            <a:r>
              <a:rPr lang="th-TH" dirty="0" err="1" smtClean="0"/>
              <a:t>ซูม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800" dirty="0" smtClean="0"/>
              <a:t>ใช้</a:t>
            </a:r>
            <a:r>
              <a:rPr lang="th-TH" sz="4800" dirty="0" err="1" smtClean="0"/>
              <a:t>ซูม</a:t>
            </a:r>
            <a:r>
              <a:rPr lang="th-TH" sz="4800" dirty="0" smtClean="0"/>
              <a:t>เพื่อดึงภาพเข้ามาใกล้ หรือเน้นจุดสนใจ</a:t>
            </a:r>
            <a:endParaRPr lang="en-US" sz="4800" dirty="0" smtClean="0"/>
          </a:p>
          <a:p>
            <a:r>
              <a:rPr lang="en-US" sz="4800" dirty="0" smtClean="0"/>
              <a:t>Crash Zoom</a:t>
            </a:r>
            <a:r>
              <a:rPr lang="th-TH" sz="4800" dirty="0" smtClean="0"/>
              <a:t> การ</a:t>
            </a:r>
            <a:r>
              <a:rPr lang="th-TH" sz="4800" dirty="0" err="1" smtClean="0"/>
              <a:t>ซูม</a:t>
            </a:r>
            <a:r>
              <a:rPr lang="th-TH" sz="4800" dirty="0" smtClean="0"/>
              <a:t>เข้าหรือออกอย่างรวดเร็ว ทดสอบก่อนถ่ายจริง เพื่อจับภาพไปยังสิ่งที่ต้องการ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การเคลื่อนกล้องโดยกล้องเคลื่อนที่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Track</a:t>
            </a:r>
            <a:r>
              <a:rPr lang="th-TH" sz="4800" dirty="0" smtClean="0"/>
              <a:t> คือการเคลื่อนกล้องเพื่อรักษาวัตถุไว้ในกรอบภาพ ในขณะที่วัตถุกำลังเคลื่อนที่</a:t>
            </a:r>
          </a:p>
          <a:p>
            <a:r>
              <a:rPr lang="en-US" sz="4800" dirty="0" smtClean="0"/>
              <a:t>Dolly</a:t>
            </a:r>
            <a:r>
              <a:rPr lang="th-TH" sz="4800" dirty="0" smtClean="0"/>
              <a:t> การเคลื่อนกล้องบนรางเข้าหาหรือออกจากวัตถุ</a:t>
            </a: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2786058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18000" dirty="0" smtClean="0">
                <a:latin typeface="2005_iannnnnGTO" pitchFamily="2" charset="0"/>
                <a:cs typeface="2005_iannnnnGTO" pitchFamily="2" charset="0"/>
              </a:rPr>
              <a:t>THE END</a:t>
            </a:r>
            <a:endParaRPr lang="th-TH" sz="18000" dirty="0" smtClean="0">
              <a:latin typeface="2005_iannnnnGTO" pitchFamily="2" charset="0"/>
              <a:cs typeface="2005_iannnnnG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การตัดชนภาพ </a:t>
            </a:r>
            <a:r>
              <a:rPr lang="en-US" b="1" dirty="0" smtClean="0"/>
              <a:t>The Cut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dirty="0" smtClean="0"/>
              <a:t>เพราะที่จริงแล้วคนเราเวลารับรู้เหตุการณ์ต่าง ๆ มิใช่จะเปิดรับเหตุการณ์แบบยาว</a:t>
            </a:r>
            <a:r>
              <a:rPr lang="th-TH" sz="3200" b="1" dirty="0" smtClean="0"/>
              <a:t>ต่อ</a:t>
            </a:r>
            <a:r>
              <a:rPr lang="th-TH" sz="3200" dirty="0" smtClean="0"/>
              <a:t>เนื่องกันตลอด แต่จะเป็นการเลือกมองเฉพาะส่วนที่ต้องการจะรับรู้เท่านั้น ส่วนที่ไม่น่าสนใจ หรือไม่เกี่ยวข้องกับ</a:t>
            </a:r>
            <a:r>
              <a:rPr lang="th-TH" sz="3200" b="1" dirty="0" smtClean="0"/>
              <a:t>การ</a:t>
            </a:r>
            <a:r>
              <a:rPr lang="th-TH" sz="3200" dirty="0" smtClean="0"/>
              <a:t>รับรู้ จะถูก</a:t>
            </a:r>
            <a:r>
              <a:rPr lang="th-TH" sz="3200" b="1" dirty="0" smtClean="0"/>
              <a:t>ตัด</a:t>
            </a:r>
            <a:r>
              <a:rPr lang="th-TH" sz="3200" dirty="0" smtClean="0"/>
              <a:t>ออกไป ทำให้วิธี</a:t>
            </a:r>
            <a:r>
              <a:rPr lang="th-TH" sz="3200" b="1" dirty="0" smtClean="0"/>
              <a:t>การ</a:t>
            </a:r>
            <a:r>
              <a:rPr lang="th-TH" sz="3200" dirty="0" smtClean="0"/>
              <a:t>เชื่อมโยงระหว่าง </a:t>
            </a:r>
            <a:r>
              <a:rPr lang="en-US" sz="3200" dirty="0" smtClean="0"/>
              <a:t>SHOT </a:t>
            </a:r>
            <a:r>
              <a:rPr lang="th-TH" sz="3200" dirty="0" smtClean="0"/>
              <a:t>แบบ </a:t>
            </a:r>
            <a:r>
              <a:rPr lang="en-US" sz="3200" b="1" dirty="0" smtClean="0"/>
              <a:t>CUT</a:t>
            </a:r>
            <a:r>
              <a:rPr lang="en-US" sz="3200" dirty="0" smtClean="0"/>
              <a:t> </a:t>
            </a:r>
            <a:r>
              <a:rPr lang="th-TH" sz="3200" dirty="0" smtClean="0"/>
              <a:t>ทำให้เกิดความรู้สึกเป็นธรรมชาติมากที่สุด และโดยทั่วไปแล้ว ในภาพยนตร์ และโทรทัศน์ เราจะพบได้บ่อยที่สุดกว่า</a:t>
            </a:r>
            <a:r>
              <a:rPr lang="th-TH" sz="3200" b="1" dirty="0" smtClean="0"/>
              <a:t>การ</a:t>
            </a:r>
            <a:r>
              <a:rPr lang="th-TH" sz="3200" dirty="0" smtClean="0"/>
              <a:t>ใช้วิธีอื่นๆ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5786" y="3643314"/>
            <a:ext cx="7772400" cy="1362075"/>
          </a:xfrm>
        </p:spPr>
        <p:txBody>
          <a:bodyPr/>
          <a:lstStyle/>
          <a:p>
            <a:pPr marL="742950" indent="-742950"/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th-TH" dirty="0" smtClean="0">
                <a:solidFill>
                  <a:srgbClr val="FF0000"/>
                </a:solidFill>
              </a:rPr>
              <a:t>	การ</a:t>
            </a:r>
            <a:r>
              <a:rPr lang="th-TH" dirty="0">
                <a:solidFill>
                  <a:srgbClr val="FF0000"/>
                </a:solidFill>
              </a:rPr>
              <a:t>ผสม</a:t>
            </a:r>
            <a:r>
              <a:rPr lang="th-TH" dirty="0" smtClean="0">
                <a:solidFill>
                  <a:srgbClr val="FF0000"/>
                </a:solidFill>
              </a:rPr>
              <a:t>ภาพ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2.	</a:t>
            </a:r>
            <a:r>
              <a:rPr lang="th-TH" dirty="0" smtClean="0">
                <a:solidFill>
                  <a:srgbClr val="FF0000"/>
                </a:solidFill>
              </a:rPr>
              <a:t>การ</a:t>
            </a:r>
            <a:r>
              <a:rPr lang="th-TH" dirty="0">
                <a:solidFill>
                  <a:srgbClr val="FF0000"/>
                </a:solidFill>
              </a:rPr>
              <a:t>เลือน</a:t>
            </a:r>
            <a:r>
              <a:rPr lang="th-TH" dirty="0" smtClean="0">
                <a:solidFill>
                  <a:srgbClr val="FF0000"/>
                </a:solidFill>
              </a:rPr>
              <a:t>ภาพ</a:t>
            </a:r>
            <a:r>
              <a:rPr lang="th-TH" dirty="0">
                <a:solidFill>
                  <a:srgbClr val="FF0000"/>
                </a:solidFill>
              </a:rPr>
              <a:t/>
            </a:r>
            <a:br>
              <a:rPr lang="th-TH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3.	</a:t>
            </a:r>
            <a:r>
              <a:rPr lang="th-TH" dirty="0" smtClean="0">
                <a:solidFill>
                  <a:srgbClr val="FF0000"/>
                </a:solidFill>
              </a:rPr>
              <a:t>การกวาดภาพ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14348" y="2143116"/>
            <a:ext cx="7772400" cy="1500187"/>
          </a:xfrm>
        </p:spPr>
        <p:txBody>
          <a:bodyPr/>
          <a:lstStyle/>
          <a:p>
            <a:r>
              <a:rPr lang="th-TH" sz="3600" dirty="0" smtClean="0"/>
              <a:t>เป็น</a:t>
            </a:r>
            <a:r>
              <a:rPr lang="th-TH" sz="3600" dirty="0"/>
              <a:t>การใช้เทคนิคพิเศษในการสร้างสรรค์ภาพ นอกเหนือจากการตัด </a:t>
            </a:r>
            <a:r>
              <a:rPr lang="en-US" sz="3600" dirty="0"/>
              <a:t>(Cut) </a:t>
            </a:r>
            <a:r>
              <a:rPr lang="th-TH" sz="3600" dirty="0"/>
              <a:t>โดยใช้อุปกรณ์พิเศษ</a:t>
            </a:r>
            <a:r>
              <a:rPr lang="th-TH" sz="3600" dirty="0" smtClean="0"/>
              <a:t>ช่วย</a:t>
            </a:r>
            <a:endParaRPr lang="en-US" sz="36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42910" y="714356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b="1" dirty="0" smtClean="0">
                <a:latin typeface="+mj-lt"/>
              </a:rPr>
              <a:t>การตัดต่อแบบใช้ภาพพิเศษ</a:t>
            </a:r>
            <a:r>
              <a:rPr lang="th-TH" sz="4400" dirty="0" smtClean="0">
                <a:latin typeface="+mj-lt"/>
              </a:rPr>
              <a:t> </a:t>
            </a:r>
            <a:r>
              <a:rPr lang="en-US" sz="4400" dirty="0" smtClean="0">
                <a:latin typeface="+mj-lt"/>
              </a:rPr>
              <a:t>(Transition and Special Effects)</a:t>
            </a:r>
            <a:endParaRPr lang="th-TH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การผสมภาพ </a:t>
            </a:r>
            <a:r>
              <a:rPr lang="en-US" b="1" dirty="0" smtClean="0"/>
              <a:t>The Mix </a:t>
            </a:r>
            <a:r>
              <a:rPr lang="th-TH" b="1" dirty="0" smtClean="0"/>
              <a:t>หรือ </a:t>
            </a:r>
            <a:r>
              <a:rPr lang="en-US" b="1" dirty="0" smtClean="0"/>
              <a:t>The Dissolve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14348" y="1785926"/>
            <a:ext cx="7848600" cy="4144963"/>
          </a:xfrm>
        </p:spPr>
        <p:txBody>
          <a:bodyPr/>
          <a:lstStyle/>
          <a:p>
            <a:r>
              <a:rPr lang="th-TH" sz="5400" b="1" dirty="0"/>
              <a:t>การผสมภาพ </a:t>
            </a:r>
            <a:r>
              <a:rPr lang="en-US" sz="5400" b="1" dirty="0"/>
              <a:t>The Mix </a:t>
            </a:r>
            <a:r>
              <a:rPr lang="th-TH" sz="5400" b="1" dirty="0"/>
              <a:t>หรือ </a:t>
            </a:r>
            <a:r>
              <a:rPr lang="en-US" sz="5400" b="1" dirty="0"/>
              <a:t>The Dissolve </a:t>
            </a:r>
            <a:r>
              <a:rPr lang="th-TH" sz="5400" dirty="0"/>
              <a:t>เป็นการค่อย ๆ เปลี่ยนภาพ</a:t>
            </a:r>
            <a:r>
              <a:rPr lang="th-TH" sz="5400" dirty="0" err="1"/>
              <a:t>จากช็อต</a:t>
            </a:r>
            <a:r>
              <a:rPr lang="th-TH" sz="5400" dirty="0"/>
              <a:t>หนึ่งไปยัง</a:t>
            </a:r>
            <a:r>
              <a:rPr lang="th-TH" sz="5400" dirty="0" err="1"/>
              <a:t>อีกช็อต</a:t>
            </a:r>
            <a:r>
              <a:rPr lang="th-TH" sz="5400" dirty="0"/>
              <a:t>หนึ่ง โดยภาพจะเหลื่อมกัน และคนดูสามารถมองเห็น</a:t>
            </a:r>
            <a:r>
              <a:rPr lang="th-TH" sz="5400" dirty="0" smtClean="0"/>
              <a:t>ได้</a:t>
            </a:r>
            <a:br>
              <a:rPr lang="th-TH" sz="5400" dirty="0" smtClean="0"/>
            </a:br>
            <a:r>
              <a:rPr lang="en-US" sz="5400" dirty="0" smtClean="0"/>
              <a:t> </a:t>
            </a:r>
            <a:r>
              <a:rPr lang="en-US" sz="5400" dirty="0"/>
              <a:t/>
            </a:r>
            <a:br>
              <a:rPr lang="en-US" sz="5400" dirty="0"/>
            </a:b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การผสมภาพ </a:t>
            </a:r>
            <a:r>
              <a:rPr lang="en-US" b="1" dirty="0" smtClean="0"/>
              <a:t>The Mix </a:t>
            </a:r>
            <a:r>
              <a:rPr lang="th-TH" b="1" dirty="0" smtClean="0"/>
              <a:t>หรือ </a:t>
            </a:r>
            <a:r>
              <a:rPr lang="en-US" b="1" dirty="0" smtClean="0"/>
              <a:t>The Dissolve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714348" y="1785926"/>
            <a:ext cx="7848600" cy="4144963"/>
          </a:xfrm>
        </p:spPr>
        <p:txBody>
          <a:bodyPr/>
          <a:lstStyle/>
          <a:p>
            <a:r>
              <a:rPr lang="en-US" sz="4000" b="1" dirty="0" smtClean="0"/>
              <a:t>DISSOLVE</a:t>
            </a:r>
            <a:r>
              <a:rPr lang="en-US" sz="4000" dirty="0" smtClean="0"/>
              <a:t> </a:t>
            </a:r>
            <a:r>
              <a:rPr lang="th-TH" sz="4000" dirty="0" smtClean="0"/>
              <a:t>คือ </a:t>
            </a:r>
            <a:r>
              <a:rPr lang="th-TH" sz="4000" b="1" dirty="0"/>
              <a:t>การ</a:t>
            </a:r>
            <a:r>
              <a:rPr lang="th-TH" sz="4000" dirty="0" smtClean="0"/>
              <a:t>ที่ภาพใน </a:t>
            </a:r>
            <a:r>
              <a:rPr lang="en-US" sz="4000" dirty="0" smtClean="0"/>
              <a:t>SHOT </a:t>
            </a:r>
            <a:r>
              <a:rPr lang="th-TH" sz="4000" dirty="0" smtClean="0"/>
              <a:t>หนึ่งที่กำลังจางหายไป ก็มีภาพในอีก </a:t>
            </a:r>
            <a:r>
              <a:rPr lang="en-US" sz="4000" dirty="0" smtClean="0"/>
              <a:t>SHOT </a:t>
            </a:r>
            <a:r>
              <a:rPr lang="th-TH" sz="4000" dirty="0" smtClean="0"/>
              <a:t>มาซ้อนแล้วค่อย ๆ ชัดขึ้น และมาแทนที่ในที่สุด </a:t>
            </a:r>
            <a:r>
              <a:rPr lang="th-TH" sz="4000" b="1" dirty="0"/>
              <a:t>การ</a:t>
            </a:r>
            <a:r>
              <a:rPr lang="th-TH" sz="4000" dirty="0" smtClean="0"/>
              <a:t>ใช้ </a:t>
            </a:r>
            <a:r>
              <a:rPr lang="en-US" sz="4000" b="1" dirty="0"/>
              <a:t>DISSOLVE</a:t>
            </a:r>
            <a:r>
              <a:rPr lang="en-US" sz="4000" dirty="0" smtClean="0"/>
              <a:t> </a:t>
            </a:r>
            <a:r>
              <a:rPr lang="th-TH" sz="4000" dirty="0" smtClean="0"/>
              <a:t>นี้ใช้เพื่อเชื่อมโยงเหตุการณ์ระหว่าง </a:t>
            </a:r>
            <a:r>
              <a:rPr lang="en-US" sz="4000" dirty="0" smtClean="0"/>
              <a:t>SHOT </a:t>
            </a:r>
            <a:r>
              <a:rPr lang="th-TH" sz="4000" dirty="0" smtClean="0"/>
              <a:t>แล้วมีความสัมพันธ์ที่เกี่ยวเนื่องกันอย่างกลมกลืน หรือเอาใช้เพื่อลัดเวลา ซึ่งผลทางอารมณ์ที่จะได้แบบนุ่มนวล ชวนฝัน</a:t>
            </a:r>
            <a:br>
              <a:rPr lang="th-TH" sz="4000" dirty="0" smtClean="0"/>
            </a:br>
            <a:r>
              <a:rPr lang="en-US" sz="4000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การผสมภาพ </a:t>
            </a:r>
            <a:r>
              <a:rPr lang="en-US" b="1" dirty="0" smtClean="0"/>
              <a:t>The Mix </a:t>
            </a:r>
            <a:r>
              <a:rPr lang="th-TH" b="1" dirty="0" smtClean="0"/>
              <a:t>หรือ </a:t>
            </a:r>
            <a:r>
              <a:rPr lang="en-US" b="1" dirty="0" smtClean="0"/>
              <a:t>The Dissolve</a:t>
            </a:r>
            <a:endParaRPr lang="th-TH" dirty="0"/>
          </a:p>
        </p:txBody>
      </p:sp>
      <p:pic>
        <p:nvPicPr>
          <p:cNvPr id="5" name="ตัวยึดเนื้อหา 4" descr="Dissolv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2210" y="1981200"/>
            <a:ext cx="1775780" cy="4144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กระดาษ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แม่แบบการออกแบบเปลเด็ก</Template>
  <TotalTime>486</TotalTime>
  <Words>1403</Words>
  <Application>Microsoft Office PowerPoint</Application>
  <PresentationFormat>นำเสนอทางหน้าจอ (4:3)</PresentationFormat>
  <Paragraphs>111</Paragraphs>
  <Slides>43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43</vt:i4>
      </vt:variant>
    </vt:vector>
  </HeadingPairs>
  <TitlesOfParts>
    <vt:vector size="44" baseType="lpstr">
      <vt:lpstr>Default Design</vt:lpstr>
      <vt:lpstr>การออกแบบภาพและเสียง</vt:lpstr>
      <vt:lpstr>ความหมายของการตัดต่อ (Editing)</vt:lpstr>
      <vt:lpstr>ประเภทของการตัดต่อ</vt:lpstr>
      <vt:lpstr>การตัดชนภาพ The Cut</vt:lpstr>
      <vt:lpstr>การตัดชนภาพ The Cut</vt:lpstr>
      <vt:lpstr> 1. การผสมภาพ 2. การเลือนภาพ 3. การกวาดภาพ</vt:lpstr>
      <vt:lpstr>การผสมภาพ The Mix หรือ The Dissolve</vt:lpstr>
      <vt:lpstr>การผสมภาพ The Mix หรือ The Dissolve</vt:lpstr>
      <vt:lpstr>การผสมภาพ The Mix หรือ The Dissolve</vt:lpstr>
      <vt:lpstr>การเลือนภาพ The Fade</vt:lpstr>
      <vt:lpstr>การเลือนภาพ The Fade</vt:lpstr>
      <vt:lpstr>การเลือนภาพ The Fade</vt:lpstr>
      <vt:lpstr>การกวาดภาพ (Wipe)</vt:lpstr>
      <vt:lpstr>การกวาดภาพ (Wipe)</vt:lpstr>
      <vt:lpstr>การกวาดภาพ (Wipe)</vt:lpstr>
      <vt:lpstr>การกวาดภาพ</vt:lpstr>
      <vt:lpstr>มุมกล้อง Camera Angle</vt:lpstr>
      <vt:lpstr>“มุมกล้อง”</vt:lpstr>
      <vt:lpstr>มุมกล้องแนวนอน Horizontal Camera Angle</vt:lpstr>
      <vt:lpstr>มุมกล้องแนวตั้ง Vertical Camera Angle</vt:lpstr>
      <vt:lpstr>มุมกล้องแนวตั้ง Vertical Camera Angle</vt:lpstr>
      <vt:lpstr>มุมกล้องแนวตั้ง Vertical Camera Angle</vt:lpstr>
      <vt:lpstr>Axis Line</vt:lpstr>
      <vt:lpstr>Axis Line</vt:lpstr>
      <vt:lpstr>Axis Line</vt:lpstr>
      <vt:lpstr>Axis Line</vt:lpstr>
      <vt:lpstr>ขนาดภาพ</vt:lpstr>
      <vt:lpstr>Establishing Shot</vt:lpstr>
      <vt:lpstr>Bird Eye View Shot</vt:lpstr>
      <vt:lpstr>Very Long Shot (VLS)</vt:lpstr>
      <vt:lpstr>Long Shot (LS)</vt:lpstr>
      <vt:lpstr>Medium Shot (MS)</vt:lpstr>
      <vt:lpstr>Close up Shot (CU)</vt:lpstr>
      <vt:lpstr>Extreme Close up Shot (ECU)</vt:lpstr>
      <vt:lpstr>1-Shot (ECU)</vt:lpstr>
      <vt:lpstr>2-Shot (ECU)</vt:lpstr>
      <vt:lpstr>Over Shoulder Shot (OS)</vt:lpstr>
      <vt:lpstr>เฟรมหรือกรอบภาพ (Frame)</vt:lpstr>
      <vt:lpstr>การเคลื่อนกล้อง</vt:lpstr>
      <vt:lpstr>การเคลื่อนกล้องโดยกล้องอยู่กับที่บนขาตั้ง</vt:lpstr>
      <vt:lpstr>การซูม</vt:lpstr>
      <vt:lpstr>การเคลื่อนกล้องโดยกล้องเคลื่อนที่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การผลิตรายการวิทยุโทรทัศน์เบื้องต้น</dc:title>
  <dc:creator>acer</dc:creator>
  <cp:lastModifiedBy>MSC1</cp:lastModifiedBy>
  <cp:revision>11</cp:revision>
  <cp:lastPrinted>2018-01-15T03:07:50Z</cp:lastPrinted>
  <dcterms:created xsi:type="dcterms:W3CDTF">2009-12-01T20:54:48Z</dcterms:created>
  <dcterms:modified xsi:type="dcterms:W3CDTF">2018-01-15T03:08:41Z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TC011408361054</vt:lpwstr>
  </property>
</Properties>
</file>