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257" r:id="rId3"/>
    <p:sldId id="258" r:id="rId4"/>
    <p:sldId id="259" r:id="rId5"/>
    <p:sldId id="283" r:id="rId6"/>
    <p:sldId id="260" r:id="rId7"/>
    <p:sldId id="284" r:id="rId8"/>
    <p:sldId id="285" r:id="rId9"/>
    <p:sldId id="286" r:id="rId10"/>
    <p:sldId id="287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88" r:id="rId19"/>
    <p:sldId id="289" r:id="rId20"/>
    <p:sldId id="290" r:id="rId21"/>
    <p:sldId id="291" r:id="rId22"/>
    <p:sldId id="268" r:id="rId23"/>
    <p:sldId id="292" r:id="rId24"/>
    <p:sldId id="269" r:id="rId25"/>
    <p:sldId id="270" r:id="rId26"/>
    <p:sldId id="293" r:id="rId27"/>
    <p:sldId id="294" r:id="rId28"/>
    <p:sldId id="295" r:id="rId29"/>
    <p:sldId id="296" r:id="rId30"/>
    <p:sldId id="297" r:id="rId31"/>
    <p:sldId id="271" r:id="rId32"/>
    <p:sldId id="272" r:id="rId33"/>
    <p:sldId id="273" r:id="rId34"/>
    <p:sldId id="298" r:id="rId35"/>
    <p:sldId id="300" r:id="rId36"/>
    <p:sldId id="299" r:id="rId37"/>
    <p:sldId id="274" r:id="rId38"/>
    <p:sldId id="301" r:id="rId39"/>
    <p:sldId id="302" r:id="rId40"/>
    <p:sldId id="303" r:id="rId41"/>
    <p:sldId id="304" r:id="rId42"/>
    <p:sldId id="275" r:id="rId43"/>
    <p:sldId id="276" r:id="rId44"/>
    <p:sldId id="277" r:id="rId45"/>
    <p:sldId id="278" r:id="rId46"/>
    <p:sldId id="279" r:id="rId47"/>
    <p:sldId id="280" r:id="rId48"/>
    <p:sldId id="281" r:id="rId49"/>
    <p:sldId id="282" r:id="rId50"/>
    <p:sldId id="305" r:id="rId5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27A1022-DFEE-44FF-AE3C-48CBAA3EB07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F4F129-5BD6-4239-9520-0689FDF3691E}" type="slidenum">
              <a:rPr lang="en-US"/>
              <a:pPr/>
              <a:t>1</a:t>
            </a:fld>
            <a:endParaRPr lang="en-US"/>
          </a:p>
        </p:txBody>
      </p:sp>
      <p:sp>
        <p:nvSpPr>
          <p:cNvPr id="71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F4B05DC-F30E-49D4-A375-3CCF2BFB51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6382D7-A562-44DF-B59D-331887C3AE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6C205-ACC4-44AB-9478-773A2F8C66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0D0956-B3D1-4B25-B288-986EC30260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BB7B4F-A227-4498-92A6-114F104CE1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9D634D-A17E-48DA-935A-C0E9B3CF1C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EAC38A-462F-49F3-AFB2-4353E52105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72E7A6-508D-4364-8980-2B6AD14224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87A72-7550-42E6-B9F4-A9781223A0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B2CB01-FD99-424A-8FB9-4C03C40D49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9D6F1-1101-49CA-91FE-1E97CA2BC3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smtClean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4D3DF429-5F2A-4E7F-9738-7355AA207DC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571472" y="1214422"/>
            <a:ext cx="7286676" cy="4539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71168" tIns="45720" rIns="-306291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zh-CN" sz="7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rdia New" pitchFamily="34" charset="-34"/>
                <a:ea typeface="SimSun" pitchFamily="2" charset="-122"/>
                <a:cs typeface="Cordia New" pitchFamily="34" charset="-34"/>
              </a:rPr>
              <a:t>การคิดเชิงสร้างสรรค์</a:t>
            </a:r>
            <a:r>
              <a:rPr kumimoji="0" lang="th-TH" altLang="zh-CN" sz="6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rdia New" pitchFamily="34" charset="-34"/>
                <a:ea typeface="SimSun" pitchFamily="2" charset="-122"/>
                <a:cs typeface="Cordia New" pitchFamily="34" charset="-34"/>
              </a:rPr>
              <a:t> </a:t>
            </a:r>
            <a:r>
              <a:rPr kumimoji="0" lang="en-US" altLang="zh-CN" sz="6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rdia New" pitchFamily="34" charset="-34"/>
                <a:ea typeface="SimSun" pitchFamily="2" charset="-122"/>
                <a:cs typeface="Cordia New" pitchFamily="34" charset="-34"/>
              </a:rPr>
              <a:t>(Creative Thinking)</a:t>
            </a:r>
            <a:endParaRPr kumimoji="0" lang="en-US" altLang="zh-CN" sz="6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ordia New" pitchFamily="34" charset="-34"/>
              <a:ea typeface="SimSun" pitchFamily="2" charset="-122"/>
              <a:cs typeface="Cordia New" pitchFamily="34" charset="-34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SimSun" pitchFamily="2" charset="-122"/>
                <a:cs typeface="Cordia New" pitchFamily="34" charset="-34"/>
              </a:rPr>
              <a:t>    </a:t>
            </a:r>
            <a:r>
              <a:rPr kumimoji="0" lang="th-TH" altLang="zh-CN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rdia New" pitchFamily="34" charset="-34"/>
                <a:ea typeface="SimSun" pitchFamily="2" charset="-122"/>
                <a:cs typeface="Cordia New" pitchFamily="34" charset="-34"/>
              </a:rPr>
              <a:t>โดย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zh-CN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SimSun" pitchFamily="2" charset="-122"/>
                <a:cs typeface="Cordia New" pitchFamily="34" charset="-34"/>
              </a:rPr>
              <a:t>ศ</a:t>
            </a:r>
            <a:r>
              <a:rPr kumimoji="0" lang="en-US" altLang="zh-CN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SimSun" pitchFamily="2" charset="-122"/>
                <a:cs typeface="Cordia New" pitchFamily="34" charset="-34"/>
              </a:rPr>
              <a:t>.</a:t>
            </a:r>
            <a:r>
              <a:rPr kumimoji="0" lang="th-TH" altLang="zh-CN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SimSun" pitchFamily="2" charset="-122"/>
                <a:cs typeface="Cordia New" pitchFamily="34" charset="-34"/>
              </a:rPr>
              <a:t>ดร</a:t>
            </a:r>
            <a:r>
              <a:rPr kumimoji="0" lang="en-US" altLang="zh-CN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SimSun" pitchFamily="2" charset="-122"/>
                <a:cs typeface="Cordia New" pitchFamily="34" charset="-34"/>
              </a:rPr>
              <a:t>.</a:t>
            </a:r>
            <a:r>
              <a:rPr kumimoji="0" lang="th-TH" altLang="zh-CN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SimSun" pitchFamily="2" charset="-122"/>
                <a:cs typeface="Cordia New" pitchFamily="34" charset="-34"/>
              </a:rPr>
              <a:t>เกรียงศักดิ์ เจริญวงศ์ศักดิ์</a:t>
            </a:r>
            <a:endParaRPr kumimoji="0" lang="en-US" altLang="zh-CN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rdia New" pitchFamily="34" charset="-34"/>
              <a:ea typeface="SimSun" pitchFamily="2" charset="-122"/>
              <a:cs typeface="Cordia New" pitchFamily="34" charset="-34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ยึดเนื้อหา 3" descr="185b_%20PhotoDraw.bmp"/>
          <p:cNvPicPr>
            <a:picLocks noGrp="1" noChangeAspect="1"/>
          </p:cNvPicPr>
          <p:nvPr>
            <p:ph idx="1"/>
          </p:nvPr>
        </p:nvPicPr>
        <p:blipFill>
          <a:blip r:embed="rId2"/>
          <a:srcRect l="28641" t="9165" r="32408" b="15987"/>
          <a:stretch>
            <a:fillRect/>
          </a:stretch>
        </p:blipFill>
        <p:spPr>
          <a:xfrm>
            <a:off x="2143108" y="1428736"/>
            <a:ext cx="3357586" cy="4838874"/>
          </a:xfr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เฉลย</a:t>
            </a:r>
            <a:endParaRPr lang="th-TH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279525" y="685800"/>
            <a:ext cx="7086600" cy="1314440"/>
          </a:xfrm>
        </p:spPr>
        <p:txBody>
          <a:bodyPr/>
          <a:lstStyle/>
          <a:p>
            <a:r>
              <a:rPr lang="th-TH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การคิดเชิงสร้างสรรค์เป็นการคิดที่มีลักษณะเป็น</a:t>
            </a:r>
            <a:r>
              <a:rPr lang="th-TH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กระบวนการ </a:t>
            </a:r>
            <a:r>
              <a:rPr lang="en-US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(Process) </a:t>
            </a:r>
            <a:endParaRPr lang="th-TH" b="1" dirty="0">
              <a:solidFill>
                <a:srgbClr val="C00000"/>
              </a:solidFill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279525" y="2214554"/>
            <a:ext cx="5257800" cy="391160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th-TH" sz="5400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กำหนดเป้าหมายการคิด </a:t>
            </a:r>
            <a:endParaRPr lang="th-TH" sz="5400" dirty="0" smtClean="0">
              <a:solidFill>
                <a:srgbClr val="00B050"/>
              </a:solidFill>
              <a:latin typeface="+mn-lt"/>
              <a:ea typeface="+mn-ea"/>
              <a:cs typeface="+mn-cs"/>
            </a:endParaRPr>
          </a:p>
          <a:p>
            <a:pPr marL="514350" indent="-514350">
              <a:buFont typeface="+mj-lt"/>
              <a:buAutoNum type="arabicPeriod"/>
            </a:pPr>
            <a:r>
              <a:rPr lang="th-TH" sz="5400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การ</a:t>
            </a:r>
            <a:r>
              <a:rPr lang="th-TH" sz="5400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แสวงหาแนวคิดใหม่ </a:t>
            </a:r>
            <a:endParaRPr lang="th-TH" sz="5400" dirty="0" smtClean="0">
              <a:solidFill>
                <a:srgbClr val="00B050"/>
              </a:solidFill>
              <a:latin typeface="+mn-lt"/>
              <a:ea typeface="+mn-ea"/>
              <a:cs typeface="+mn-cs"/>
            </a:endParaRPr>
          </a:p>
          <a:p>
            <a:pPr marL="514350" indent="-514350">
              <a:buFont typeface="+mj-lt"/>
              <a:buAutoNum type="arabicPeriod"/>
            </a:pPr>
            <a:r>
              <a:rPr lang="th-TH" sz="5400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การ</a:t>
            </a:r>
            <a:r>
              <a:rPr lang="th-TH" sz="5400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ประเมินและคัดเลือกแนวคิด</a:t>
            </a:r>
            <a:endParaRPr lang="en-US" sz="5400" dirty="0">
              <a:solidFill>
                <a:srgbClr val="00B050"/>
              </a:solidFill>
              <a:latin typeface="+mn-lt"/>
              <a:ea typeface="+mn-ea"/>
              <a:cs typeface="+mn-cs"/>
            </a:endParaRPr>
          </a:p>
          <a:p>
            <a:pPr marL="514350" indent="-514350">
              <a:buFont typeface="+mj-lt"/>
              <a:buAutoNum type="arabicPeriod"/>
            </a:pPr>
            <a:endParaRPr lang="th-TH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chemeClr val="accent1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องค์ประกอบที่ช่วยเสริมสร้างความคิดสร้างสรรค์ </a:t>
            </a:r>
            <a:endParaRPr lang="th-TH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ทัศนคติ</a:t>
            </a:r>
          </a:p>
          <a:p>
            <a:r>
              <a:rPr lang="th-TH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บุคลิกลักษณะ</a:t>
            </a:r>
          </a:p>
          <a:p>
            <a:r>
              <a:rPr lang="th-TH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ความสามารถ</a:t>
            </a:r>
            <a:r>
              <a:rPr lang="th-TH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ทางสติปัญญา </a:t>
            </a:r>
            <a:r>
              <a:rPr lang="th-TH" dirty="0" smtClean="0">
                <a:solidFill>
                  <a:srgbClr val="0070C0"/>
                </a:solidFill>
                <a:latin typeface="+mn-lt"/>
                <a:ea typeface="+mn-ea"/>
              </a:rPr>
              <a:t>(กำหนด</a:t>
            </a:r>
            <a:r>
              <a:rPr lang="th-TH" dirty="0">
                <a:solidFill>
                  <a:srgbClr val="0070C0"/>
                </a:solidFill>
                <a:latin typeface="+mn-lt"/>
                <a:ea typeface="+mn-ea"/>
              </a:rPr>
              <a:t>ขอบเขตของปัญหา การใช้จินตนาการ การคัดเลือกอย่างมี ยุทธศาสตร์ การประเมินอย่างมีประสิทธิภาพ</a:t>
            </a:r>
            <a:r>
              <a:rPr lang="en-US" dirty="0">
                <a:solidFill>
                  <a:srgbClr val="0070C0"/>
                </a:solidFill>
                <a:latin typeface="+mn-lt"/>
                <a:ea typeface="+mn-ea"/>
              </a:rPr>
              <a:t>) </a:t>
            </a:r>
            <a:endParaRPr lang="th-TH" dirty="0" smtClean="0">
              <a:solidFill>
                <a:srgbClr val="0070C0"/>
              </a:solidFill>
              <a:latin typeface="+mn-lt"/>
              <a:ea typeface="+mn-ea"/>
            </a:endParaRPr>
          </a:p>
          <a:p>
            <a:r>
              <a:rPr lang="th-TH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ความรู้ </a:t>
            </a:r>
          </a:p>
          <a:p>
            <a:r>
              <a:rPr lang="th-TH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รูปแบบ</a:t>
            </a:r>
            <a:r>
              <a:rPr lang="th-TH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การคิด </a:t>
            </a:r>
            <a:endParaRPr lang="th-TH" dirty="0" smtClean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  <a:p>
            <a:r>
              <a:rPr lang="th-TH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แรงจูงใจ </a:t>
            </a:r>
          </a:p>
          <a:p>
            <a:r>
              <a:rPr lang="th-TH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สภาพแวดล้อม</a:t>
            </a:r>
            <a:endParaRPr lang="th-TH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เหตุผลความจำเป็นที่ต้องมีความคิดสร้างสรรค์ </a:t>
            </a:r>
            <a:endParaRPr lang="th-TH" b="1" dirty="0">
              <a:solidFill>
                <a:srgbClr val="0070C0"/>
              </a:solidFill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ช่วยให้เราแก้ปัญหาได้ลงตัวกับปัญหา </a:t>
            </a:r>
            <a:endParaRPr lang="th-TH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h-TH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ก่อให้เกิด</a:t>
            </a:r>
            <a:r>
              <a:rPr lang="th-TH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นวัตกรรมที่ไม่หยุดยั้ง </a:t>
            </a:r>
            <a:endParaRPr lang="th-TH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h-TH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ช่วย</a:t>
            </a:r>
            <a:r>
              <a:rPr lang="th-TH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ให้เราได้สิ่ง</a:t>
            </a:r>
            <a:r>
              <a:rPr lang="th-TH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ที่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h-TH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“ดีกว่า</a:t>
            </a:r>
            <a:r>
              <a:rPr lang="th-TH" dirty="0" smtClean="0"/>
              <a:t>” </a:t>
            </a:r>
            <a:r>
              <a:rPr lang="th-TH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แทน</a:t>
            </a:r>
            <a:r>
              <a:rPr lang="th-TH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การจมอยู่กับ        สิ่งเดิมๆ </a:t>
            </a:r>
            <a:endParaRPr lang="th-TH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h-TH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เป็น</a:t>
            </a:r>
            <a:r>
              <a:rPr lang="th-TH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องค์ประกอบสำคัญของความฉลาด ในการสร้างสรรค์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(creative intelligence) </a:t>
            </a:r>
            <a:r>
              <a:rPr lang="th-TH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การวิเคราะห์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(analytical intelligence) </a:t>
            </a:r>
            <a:r>
              <a:rPr lang="th-TH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และการปฏิบัติจริง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(practical intelligence)</a:t>
            </a:r>
            <a:endParaRPr lang="th-TH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279525" y="685800"/>
            <a:ext cx="7086600" cy="1243002"/>
          </a:xfrm>
        </p:spPr>
        <p:txBody>
          <a:bodyPr/>
          <a:lstStyle/>
          <a:p>
            <a:r>
              <a:rPr lang="th-TH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รูปแบบ และความสามารถในการคิดสร้างสร</a:t>
            </a:r>
            <a:r>
              <a:rPr lang="th-TH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รค์ มีอิทธิพล</a:t>
            </a:r>
            <a:r>
              <a:rPr lang="th-TH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มาจาก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279525" y="2071678"/>
            <a:ext cx="5257800" cy="405448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th-TH" sz="7200" dirty="0" smtClean="0">
                <a:solidFill>
                  <a:srgbClr val="00B050"/>
                </a:solidFill>
              </a:rPr>
              <a:t>บริบทสังคมไทย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7200" dirty="0" smtClean="0">
                <a:solidFill>
                  <a:srgbClr val="00B050"/>
                </a:solidFill>
              </a:rPr>
              <a:t>ความเป็นตัวเรา</a:t>
            </a:r>
            <a:endParaRPr lang="th-TH" sz="7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th-TH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บริบท</a:t>
            </a:r>
            <a:r>
              <a:rPr lang="th-TH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สังคมไทย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สังคมพึ่งพิงผู้ใหญ่มากกว่าพึ่งพิงตนเอง</a:t>
            </a: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th-TH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ระบบการศึกษาสอนให้จำมากกว่าสอนให้คิด</a:t>
            </a: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th-TH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สังคมให้คุณค่าความดังมากกว่าความสร้างสรรค์</a:t>
            </a: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th-TH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สังคมให้คุณค่าความเหมือนมากกว่าความแตกต่าง</a:t>
            </a: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th-TH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สังคมไทยดำเนินการตามสถานการณ์ ไม่ช่างคิด</a:t>
            </a: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th-TH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สังคมลงโทษคนคิดสร้างสรรค์ด้วยการลอก</a:t>
            </a:r>
            <a:r>
              <a:rPr lang="th-TH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เลียน</a:t>
            </a: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th-TH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ความเป็นตัว</a:t>
            </a:r>
            <a:r>
              <a:rPr lang="th-TH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เรา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การตอบสนองตามความเคยชิน</a:t>
            </a: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th-TH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มองตัวเองไม่มีความคิดสร้างสรรค์</a:t>
            </a: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th-TH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เต็มไปด้วยความคิดแง่ลบ</a:t>
            </a: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th-TH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ความกลัวว่าตัวเองจะเป็นแกะดำ</a:t>
            </a: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th-TH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กลัวต่อความผิดพลาด ล้มเหลว</a:t>
            </a: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th-TH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ยึดติดกับความรู้ ความเชี่ยวชาญมากเกินไป</a:t>
            </a: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th-TH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ยึดติดกรอบความคิด</a:t>
            </a:r>
            <a:r>
              <a:rPr lang="th-TH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เดิม</a:t>
            </a: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พัฒนา</a:t>
            </a:r>
            <a:r>
              <a:rPr lang="th-TH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ความคิดสร้างสรรค์</a:t>
            </a:r>
            <a:endParaRPr lang="th-TH" b="1" dirty="0">
              <a:solidFill>
                <a:srgbClr val="00B050"/>
              </a:solidFill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ฝึกมองต่างมุม </a:t>
            </a:r>
            <a:r>
              <a:rPr lang="th-TH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สร้าง</a:t>
            </a:r>
            <a:r>
              <a:rPr lang="th-TH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จินตนาการอิสระ </a:t>
            </a:r>
            <a:r>
              <a:rPr lang="th-TH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ขยาย</a:t>
            </a:r>
            <a:r>
              <a:rPr lang="th-TH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ขอบเขตของความเป็นไปได้      </a:t>
            </a:r>
            <a:endParaRPr lang="th-TH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h-TH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เป็น</a:t>
            </a:r>
            <a:r>
              <a:rPr lang="th-TH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คนไม่พอใจอะไรง่ายๆ ด้วยคำถาม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</a:t>
            </a:r>
            <a:r>
              <a:rPr lang="th-TH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ทำไม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 </a:t>
            </a:r>
            <a:endParaRPr lang="th-TH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h-TH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กระตุ้น</a:t>
            </a:r>
            <a:r>
              <a:rPr lang="th-TH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ความคิดด้วย </a:t>
            </a:r>
            <a:r>
              <a:rPr lang="th-TH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คำถาม</a:t>
            </a:r>
            <a:r>
              <a:rPr lang="th-TH" dirty="0" smtClean="0"/>
              <a:t> “</a:t>
            </a:r>
            <a:r>
              <a:rPr lang="th-TH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อะไร</a:t>
            </a:r>
            <a:r>
              <a:rPr lang="th-TH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จะเกิดขึ้น </a:t>
            </a:r>
            <a:r>
              <a:rPr lang="th-TH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ถ้า</a:t>
            </a:r>
            <a:r>
              <a:rPr lang="th-TH" dirty="0" smtClean="0"/>
              <a:t>”</a:t>
            </a:r>
            <a:endParaRPr lang="th-TH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h-TH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มอง</a:t>
            </a:r>
            <a:r>
              <a:rPr lang="th-TH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มุมตรงข้ามตั้งคำถามและหาคำตอบ เชื่อมโยงสิ่งที่ไม่คุ้นเคย    </a:t>
            </a:r>
            <a:endParaRPr lang="th-TH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h-TH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คิด</a:t>
            </a:r>
            <a:r>
              <a:rPr lang="th-TH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ทางลัด </a:t>
            </a:r>
            <a:endParaRPr lang="th-TH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h-TH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ค้นหา</a:t>
            </a:r>
            <a:r>
              <a:rPr lang="th-TH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ข้อบกพร่องเพื่อพัฒนา </a:t>
            </a:r>
            <a:endParaRPr lang="th-TH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h-TH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คิด</a:t>
            </a:r>
            <a:r>
              <a:rPr lang="th-TH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เองทำเอง </a:t>
            </a:r>
            <a:endParaRPr lang="th-TH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ตัวอย่าง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5400" dirty="0" smtClean="0"/>
              <a:t>คนสร้างสรรค์ “</a:t>
            </a:r>
            <a:r>
              <a:rPr lang="th-TH" sz="5400" b="1" dirty="0" smtClean="0"/>
              <a:t>ฉันจะเติมน้ำลงในน้ำส้ม มันจะได้หวานน้อยลง</a:t>
            </a:r>
            <a:r>
              <a:rPr lang="th-TH" sz="5400" dirty="0" smtClean="0"/>
              <a:t>”</a:t>
            </a:r>
          </a:p>
          <a:p>
            <a:r>
              <a:rPr lang="th-TH" sz="5400" dirty="0" smtClean="0"/>
              <a:t>คนทั่วไป “เธอพิลึกแล้ว”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ตัวอย่าง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5400" dirty="0" smtClean="0"/>
              <a:t>คนทั่วไป “ทำอะไรอยู่”</a:t>
            </a:r>
          </a:p>
          <a:p>
            <a:r>
              <a:rPr lang="th-TH" sz="5400" dirty="0" smtClean="0"/>
              <a:t>คนสร้างสรรค์ “</a:t>
            </a:r>
            <a:r>
              <a:rPr lang="th-TH" sz="5400" b="1" dirty="0" smtClean="0"/>
              <a:t>ทาสีตู้รับจดหมาย</a:t>
            </a:r>
            <a:r>
              <a:rPr lang="th-TH" sz="5400" dirty="0" smtClean="0"/>
              <a:t>”</a:t>
            </a:r>
          </a:p>
          <a:p>
            <a:r>
              <a:rPr lang="th-TH" sz="5400" dirty="0" smtClean="0"/>
              <a:t>คนทั่วไป “บ้ารึเปล่า”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ความคิดสร้างสรรค์</a:t>
            </a:r>
            <a: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</a:t>
            </a:r>
            <a:r>
              <a:rPr lang="th-TH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หมายถึง </a:t>
            </a:r>
            <a:endParaRPr lang="th-TH" dirty="0">
              <a:solidFill>
                <a:srgbClr val="7030A0"/>
              </a:solidFill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4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การคิดสร้างสรรค์สิ่งใหม่ๆ </a:t>
            </a:r>
            <a:r>
              <a:rPr lang="en-US" sz="4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(Creative thinking) </a:t>
            </a:r>
            <a:r>
              <a:rPr lang="th-TH" sz="4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เป็นการสร้างสรรค์สิ่งใหม่ที่แตกต่างไปจากเดิมและใช้ประโยชน์ได้อย่างเหมาะสม</a:t>
            </a:r>
            <a:endParaRPr lang="th-TH" sz="4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ตัวอย่าง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5400" dirty="0" smtClean="0"/>
              <a:t>คนสร้างสรรค์ </a:t>
            </a:r>
            <a:r>
              <a:rPr lang="th-TH" sz="5400" b="1" dirty="0" smtClean="0"/>
              <a:t>“ทำไมไม่ใส่กระเทียมลงไปด้วย”</a:t>
            </a:r>
          </a:p>
          <a:p>
            <a:r>
              <a:rPr lang="th-TH" sz="5400" dirty="0" smtClean="0"/>
              <a:t>คนทั่วไป “เพราะสูตรมันไม่ได้บอกให้ใส่</a:t>
            </a:r>
            <a:r>
              <a:rPr lang="th-TH" sz="5400" dirty="0"/>
              <a:t>ก</a:t>
            </a:r>
            <a:r>
              <a:rPr lang="th-TH" sz="5400" dirty="0" smtClean="0"/>
              <a:t>ระเทียมนะสิ”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ตัวอย่าง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5400" dirty="0" smtClean="0"/>
              <a:t>คนทั่วไป “ทำไมไปทางนี้ มันไกลกว่านะ”</a:t>
            </a:r>
          </a:p>
          <a:p>
            <a:r>
              <a:rPr lang="th-TH" sz="5400" dirty="0" smtClean="0"/>
              <a:t>คนสร้างสรรค์ </a:t>
            </a:r>
            <a:r>
              <a:rPr lang="th-TH" sz="5400" b="1" dirty="0" smtClean="0"/>
              <a:t>“ฉันอยากขับรถเล่น”</a:t>
            </a:r>
          </a:p>
          <a:p>
            <a:r>
              <a:rPr lang="th-TH" sz="5400" dirty="0" smtClean="0"/>
              <a:t>คนทั่วไป “แปลกคนจริง”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71538" y="1071546"/>
            <a:ext cx="7486648" cy="2571768"/>
          </a:xfrm>
        </p:spPr>
        <p:txBody>
          <a:bodyPr/>
          <a:lstStyle/>
          <a:p>
            <a:r>
              <a:rPr lang="th-TH" sz="9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เทคนิคในการแก้ปัญหาและพัฒนางาน</a:t>
            </a:r>
            <a:endParaRPr lang="th-TH" sz="96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ระดมสมอง</a:t>
            </a:r>
            <a:endParaRPr lang="th-TH" dirty="0"/>
          </a:p>
        </p:txBody>
      </p:sp>
      <p:pic>
        <p:nvPicPr>
          <p:cNvPr id="6" name="ตัวยึดเนื้อหา 5" descr="brainstorming-fire_id527648_size48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9525" y="1900992"/>
            <a:ext cx="5257800" cy="3924379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279525" y="685800"/>
            <a:ext cx="7086600" cy="1385878"/>
          </a:xfrm>
        </p:spPr>
        <p:txBody>
          <a:bodyPr/>
          <a:lstStyle/>
          <a:p>
            <a:r>
              <a:rPr lang="th-TH" u="sng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หาความคิดใหม่ที่หลากหลายด้วยการระดมสมอง</a:t>
            </a:r>
            <a:r>
              <a:rPr lang="en-US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(Brainstorming)</a:t>
            </a:r>
            <a:endParaRPr lang="th-TH" dirty="0">
              <a:solidFill>
                <a:srgbClr val="0070C0"/>
              </a:solidFill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279525" y="2214554"/>
            <a:ext cx="5257800" cy="3911609"/>
          </a:xfrm>
        </p:spPr>
        <p:txBody>
          <a:bodyPr/>
          <a:lstStyle/>
          <a:p>
            <a:r>
              <a:rPr lang="th-TH" sz="5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เป็นเทคนิคการระดมความคิดแปลกๆใหม่ๆ เป็นการแก้ปัญหาในองค์กรที่ได้รับความนิยมมากที่สุด</a:t>
            </a:r>
            <a:endParaRPr lang="th-TH" sz="5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u="sng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ทำของเก่าให้เป็นของใหม่</a:t>
            </a:r>
            <a:r>
              <a:rPr lang="th-TH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endParaRPr lang="th-TH" dirty="0">
              <a:solidFill>
                <a:srgbClr val="0070C0"/>
              </a:solidFill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279525" y="2000240"/>
            <a:ext cx="5257800" cy="4125923"/>
          </a:xfrm>
        </p:spPr>
        <p:txBody>
          <a:bodyPr numCol="2"/>
          <a:lstStyle/>
          <a:p>
            <a:pPr marL="514350" indent="-514350">
              <a:buFont typeface="+mj-lt"/>
              <a:buAutoNum type="arabicPeriod"/>
            </a:pPr>
            <a:r>
              <a:rPr lang="th-TH" sz="3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เพิ่ม</a:t>
            </a:r>
            <a:endParaRPr lang="th-TH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th-TH" sz="3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ขยาย 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3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ลด</a:t>
            </a:r>
            <a:endParaRPr lang="th-TH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th-TH" sz="3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หด 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3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ทดแทน 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3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จัด</a:t>
            </a:r>
            <a:r>
              <a:rPr lang="th-TH" sz="3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ใหม่ </a:t>
            </a:r>
            <a:endParaRPr lang="th-TH" sz="36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514350" indent="-514350">
              <a:buFont typeface="+mj-lt"/>
              <a:buAutoNum type="arabicPeriod"/>
            </a:pPr>
            <a:r>
              <a:rPr lang="th-TH" sz="3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สลับ </a:t>
            </a:r>
            <a:endParaRPr lang="th-TH" sz="3600" dirty="0"/>
          </a:p>
          <a:p>
            <a:pPr marL="514350" indent="-514350">
              <a:buFont typeface="+mj-lt"/>
              <a:buAutoNum type="arabicPeriod"/>
            </a:pPr>
            <a:r>
              <a:rPr lang="th-TH" sz="3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ผสม</a:t>
            </a:r>
            <a:endParaRPr lang="th-TH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th-TH" sz="3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รวม </a:t>
            </a:r>
          </a:p>
          <a:p>
            <a:pPr marL="514350" indent="-514350">
              <a:buNone/>
            </a:pPr>
            <a:r>
              <a:rPr lang="th-TH" sz="36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ได้หรือไม่</a:t>
            </a:r>
            <a:endParaRPr lang="th-TH" sz="3600" dirty="0">
              <a:solidFill>
                <a:srgbClr val="0070C0"/>
              </a:solidFill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214414" y="1285860"/>
            <a:ext cx="7286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None/>
            </a:pPr>
            <a:r>
              <a:rPr lang="th-TH" sz="3600" b="1" dirty="0"/>
              <a:t>เอาไปใช้อย่างอื่น ดัดแปลงใช้อย่างอื่น ปรับเปลี่ยน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หลอด</a:t>
            </a:r>
            <a:endParaRPr lang="th-TH" dirty="0"/>
          </a:p>
        </p:txBody>
      </p:sp>
      <p:pic>
        <p:nvPicPr>
          <p:cNvPr id="4" name="ตัวยึดเนื้อหา 3" descr="drinking-straw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5045" y="1600200"/>
            <a:ext cx="2266759" cy="4525963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หลอดงอ</a:t>
            </a:r>
            <a:endParaRPr lang="th-TH" dirty="0"/>
          </a:p>
        </p:txBody>
      </p:sp>
      <p:pic>
        <p:nvPicPr>
          <p:cNvPr id="4" name="ตัวยึดเนื้อหา 3" descr="untitled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7750" y="2358231"/>
            <a:ext cx="3181350" cy="300990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หลอดชนิดต่าง ๆ</a:t>
            </a:r>
            <a:endParaRPr lang="th-TH" dirty="0"/>
          </a:p>
        </p:txBody>
      </p:sp>
      <p:pic>
        <p:nvPicPr>
          <p:cNvPr id="4" name="ตัวยึดเนื้อหา 3" descr="40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1279" y="1600200"/>
            <a:ext cx="3014291" cy="4525963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หลอดแบบแปลก ๆ</a:t>
            </a:r>
            <a:endParaRPr lang="th-TH" dirty="0"/>
          </a:p>
        </p:txBody>
      </p:sp>
      <p:pic>
        <p:nvPicPr>
          <p:cNvPr id="4" name="ตัวยึดเนื้อหา 3" descr="upimg6%5CCrazy-straw_7716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5443" y="1600200"/>
            <a:ext cx="4525963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องค์ประกอบของความคิดสร้างสรรค์</a:t>
            </a:r>
            <a:endParaRPr lang="th-TH" b="1" dirty="0">
              <a:solidFill>
                <a:srgbClr val="7030A0"/>
              </a:solidFill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3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ความคิดนั้นต้องเป็นสิ่งใหม่ </a:t>
            </a:r>
            <a:r>
              <a:rPr lang="en-US" sz="3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3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New)</a:t>
            </a:r>
            <a:r>
              <a:rPr lang="th-TH" sz="3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th-TH" sz="3600" dirty="0" smtClean="0"/>
              <a:t>ความคิดริเริ่ม</a:t>
            </a:r>
            <a:r>
              <a:rPr lang="en-US" sz="3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600" dirty="0"/>
              <a:t>(</a:t>
            </a:r>
            <a:r>
              <a:rPr lang="en-US" sz="3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Original</a:t>
            </a:r>
            <a:r>
              <a:rPr lang="en-US" sz="3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endParaRPr lang="th-TH" sz="36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h-TH" sz="3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ใช้</a:t>
            </a:r>
            <a:r>
              <a:rPr lang="th-TH" sz="3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การได้ </a:t>
            </a:r>
            <a:r>
              <a:rPr lang="en-US" sz="3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(Workable) </a:t>
            </a:r>
            <a:endParaRPr lang="th-TH" sz="36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h-TH" sz="3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มี</a:t>
            </a:r>
            <a:r>
              <a:rPr lang="th-TH" sz="3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ความเหมาะสม </a:t>
            </a:r>
            <a:r>
              <a:rPr lang="en-US" sz="3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(Appropriate</a:t>
            </a:r>
            <a:r>
              <a:rPr lang="en-US" sz="3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>
              <a:buNone/>
            </a:pPr>
            <a:r>
              <a:rPr lang="en-US" sz="9600" dirty="0" smtClean="0">
                <a:solidFill>
                  <a:srgbClr val="C00000"/>
                </a:solidFill>
              </a:rPr>
              <a:t>N</a:t>
            </a:r>
            <a:r>
              <a:rPr lang="en-US" sz="9600" dirty="0" smtClean="0"/>
              <a:t>O</a:t>
            </a:r>
            <a:r>
              <a:rPr lang="en-US" sz="9600" dirty="0" smtClean="0">
                <a:solidFill>
                  <a:srgbClr val="00B050"/>
                </a:solidFill>
              </a:rPr>
              <a:t>W</a:t>
            </a:r>
            <a:r>
              <a:rPr lang="en-US" sz="9600" dirty="0" smtClean="0">
                <a:solidFill>
                  <a:srgbClr val="0070C0"/>
                </a:solidFill>
              </a:rPr>
              <a:t>A</a:t>
            </a:r>
            <a:endParaRPr lang="th-TH" sz="9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หลอดสำหรับ</a:t>
            </a:r>
            <a:r>
              <a:rPr lang="en-US" dirty="0" smtClean="0"/>
              <a:t> 2</a:t>
            </a:r>
            <a:r>
              <a:rPr lang="th-TH" dirty="0" smtClean="0"/>
              <a:t> คน</a:t>
            </a:r>
            <a:endParaRPr lang="th-TH" dirty="0"/>
          </a:p>
        </p:txBody>
      </p:sp>
      <p:pic>
        <p:nvPicPr>
          <p:cNvPr id="4" name="ตัวยึดเนื้อหา 3" descr="stra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8726" y="1600200"/>
            <a:ext cx="3879397" cy="4525963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u="sng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ขยายขอบเขตปัญหาจากรูปธรรมสู่นามธรรมแล้วค่อยคิด</a:t>
            </a:r>
            <a:endParaRPr lang="th-TH" dirty="0">
              <a:solidFill>
                <a:srgbClr val="0070C0"/>
              </a:solidFill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3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ไม่คิดในเรื่องที่กำลังคิดอยู่แต่    คิดในความเป็นนามธรรมของเรื่องนั้นที่มีอยู่ในสิ่งทั้งปวง เนื่องจากนามธรรมของปัญหาสามารถนำไปสู่การสร้างสรรค์และนวัตกรรมใหม่ๆ เทคนิคนี้ได้มีการนำไปใช้ร่วมกับการระดมสมอง แต่จะแตกต่างกับวิธีการระดมสมองคือ ไม่มีการชี้แจงปัญหาอย่างละเอียดก่อนล่วงหน้า แต่จะกล่าวถึงปัญหาในแนวกว้างๆ </a:t>
            </a:r>
            <a:endParaRPr lang="th-TH" sz="32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u="sng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ปรับสภาพแวดล้อมและเวลาให้เหมาะสมสำหรับการคิด</a:t>
            </a:r>
            <a:r>
              <a:rPr lang="th-TH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endParaRPr lang="th-TH" dirty="0">
              <a:solidFill>
                <a:srgbClr val="0070C0"/>
              </a:solidFill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3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การอยู่ในสภาพแวดล้อมแบบเดียวกันนานๆ อาจจำกัดความคิดสร้างสรรค์ และเวลาก็มีความสำคัญต่อการคิด ในบางเวลาจะคิดได้ดี และในบางเรื่องการจำกัดเวลาช่วยกระตุ้นความคิดได้ แต่บางเรื่องจำเป็นต้องให้เวลาในการคิด</a:t>
            </a:r>
            <a:endParaRPr lang="th-TH" sz="36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u="sng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กลับสิ่งที่จะคิด แล้วลองคิดในมุมกลับ</a:t>
            </a:r>
            <a:r>
              <a:rPr lang="th-TH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endParaRPr lang="th-TH" dirty="0">
              <a:solidFill>
                <a:srgbClr val="0070C0"/>
              </a:solidFill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4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เป็นเครื่องที่ช่วยให้มองมุมอีกมุมหนึ่งที่เราไม่เคยคิดที่จะมองมาก่อน และการคิดแบบกลับด้านจะทำให้ไม่ยึดติดกับรูปแบบการคิดเดิมๆ ที่เคยชิน เป็นการช่วยกระตุ้นให้เกิดความคิดใหม่ๆ ที่คิดว่าไม่น่าจะเป็นไปได้มาก่อน</a:t>
            </a:r>
            <a:endParaRPr lang="th-TH" sz="40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วิธีเพิ่มยอดขายผงชูรสในญี่ปุ่น</a:t>
            </a:r>
            <a:endParaRPr lang="th-TH" dirty="0"/>
          </a:p>
        </p:txBody>
      </p:sp>
      <p:pic>
        <p:nvPicPr>
          <p:cNvPr id="4" name="ตัวยึดเนื้อหา 3" descr="ajinomot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7175" y="2082006"/>
            <a:ext cx="4762500" cy="3562350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ยึดเนื้อหา 3" descr="question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9525" y="1891506"/>
            <a:ext cx="5257800" cy="3943350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เฉลย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5400" dirty="0" smtClean="0"/>
              <a:t>เพิ่มขนาดรูให้ใหญ่ขึ้น เมื่อเหยาะในปริมาณเท่าเดิม ก็จะต้องซื้อบ่อยขึ้น ทำให้เพิ่มยอดขาย</a:t>
            </a:r>
            <a:endParaRPr lang="th-TH" sz="54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u="sng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จับคู่ตรงข้าม เพื่อหักมุมสู่สิ่งใหม่</a:t>
            </a:r>
            <a:r>
              <a:rPr lang="en-US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endParaRPr lang="th-TH" dirty="0">
              <a:solidFill>
                <a:srgbClr val="0070C0"/>
              </a:solidFill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4400" dirty="0">
                <a:latin typeface="+mn-lt"/>
                <a:ea typeface="+mn-ea"/>
                <a:cs typeface="+mn-cs"/>
              </a:rPr>
              <a:t>เป็นวิธีการหาสิ่งที่อยู่ตรงข้าม ในลักษณะขัดแย้ง </a:t>
            </a:r>
            <a:r>
              <a:rPr lang="en-US" sz="4400" dirty="0">
                <a:latin typeface="+mn-lt"/>
                <a:ea typeface="+mn-ea"/>
                <a:cs typeface="+mn-cs"/>
              </a:rPr>
              <a:t>(conflict) </a:t>
            </a:r>
            <a:r>
              <a:rPr lang="th-TH" sz="4400" dirty="0">
                <a:latin typeface="+mn-lt"/>
                <a:ea typeface="+mn-ea"/>
                <a:cs typeface="+mn-cs"/>
              </a:rPr>
              <a:t>เพื่อก่อให้เกิดการหักมุมความคาดหวังที่คนทั่วๆ ไปไม่คิดว่าจะเป็น กลายเป็นสิ่งสร้างสรรค์ใหม่ เช่น มิตร ศัตรู</a:t>
            </a:r>
            <a:endParaRPr lang="th-TH" sz="44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solidFill>
                  <a:srgbClr val="0070C0"/>
                </a:solidFill>
              </a:rPr>
              <a:t>ปัญหา</a:t>
            </a:r>
            <a:r>
              <a:rPr lang="th-TH" dirty="0" smtClean="0"/>
              <a:t> กล่องบางกล่องไม่มีสินค้าอยู่ภายใน</a:t>
            </a:r>
            <a:endParaRPr lang="th-TH" dirty="0"/>
          </a:p>
        </p:txBody>
      </p:sp>
      <p:pic>
        <p:nvPicPr>
          <p:cNvPr id="4" name="ตัวยึดเนื้อหา 3" descr="Dove%20exfoliati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928802"/>
            <a:ext cx="5040547" cy="4032437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วิธีแก้ปัญหาแรก</a:t>
            </a:r>
            <a:endParaRPr lang="th-TH" dirty="0"/>
          </a:p>
        </p:txBody>
      </p:sp>
      <p:pic>
        <p:nvPicPr>
          <p:cNvPr id="4" name="ตัวยึดเนื้อหา 3" descr="C2007111173135848644_X_ray_machine_C_ar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4825" y="2382044"/>
            <a:ext cx="4267200" cy="296227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ความคิดสร้างสรรค์เกิดขึ้นได้ </a:t>
            </a:r>
            <a:r>
              <a:rPr lang="en-US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 </a:t>
            </a:r>
            <a:r>
              <a:rPr lang="th-TH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ทาง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เริ่มจากจินตนาการแล้วย้อนกลับสู่สภาพความเป็นจริง  </a:t>
            </a:r>
            <a:r>
              <a:rPr lang="th-TH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เกิดจากการที่เรานำความฝันและจินตนาการ ซึ่งเป็นเพียงความคิด ความใฝ่ฝันที่ยังไม่เป็นจริง แต่เกิดความปรารถนาอย่าง  แรงกล้าที่จะทำให้ความฝันนั้นเป็นจริง</a:t>
            </a: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th-TH" b="1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เริ่มจากความรู้ แล้วคิดต่อยอดสู่สิ่งใหม่ เกิดจากการนำข้อมูลหรือความรู้ที่มีอยู่มาคิดต่อยอดหรือคิดเพิ่ม</a:t>
            </a:r>
            <a:r>
              <a:rPr lang="th-TH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ฐานข้อมูลที่มีอยู่จะเป็นเหมือน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</a:t>
            </a:r>
            <a:r>
              <a:rPr lang="th-TH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ตัวเขี่ยความคิด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 </a:t>
            </a:r>
            <a:r>
              <a:rPr lang="th-TH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ให้เราคิดในเรื่องใหม่ๆ </a:t>
            </a: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ยึดเนื้อหา 3" descr="question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9525" y="1891506"/>
            <a:ext cx="5257800" cy="3943350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วิธีแก้ปัญหา</a:t>
            </a:r>
            <a:endParaRPr lang="th-TH" dirty="0"/>
          </a:p>
        </p:txBody>
      </p:sp>
      <p:pic>
        <p:nvPicPr>
          <p:cNvPr id="4" name="ตัวยึดเนื้อหา 3" descr="Industrial_Fan__Axial_1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3925" y="2148681"/>
            <a:ext cx="3429000" cy="3429000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279524" y="685800"/>
            <a:ext cx="7293003" cy="731838"/>
          </a:xfrm>
        </p:spPr>
        <p:txBody>
          <a:bodyPr/>
          <a:lstStyle/>
          <a:p>
            <a:r>
              <a:rPr lang="th-TH" u="sng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คิดแหวกวงความน่าจะเป็น ย้อนกลับมาหาความเป็นไปได้</a:t>
            </a:r>
            <a:r>
              <a:rPr lang="th-TH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endParaRPr lang="th-TH" dirty="0">
              <a:solidFill>
                <a:srgbClr val="0070C0"/>
              </a:solidFill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3600" dirty="0">
                <a:latin typeface="+mn-lt"/>
                <a:ea typeface="+mn-ea"/>
                <a:cs typeface="+mn-cs"/>
              </a:rPr>
              <a:t>เป็นการเชื่อมโยงถึงความเป็นไปได้โดยแสวงหาแนวคิดใหม่  จากการคิดนอกกรอบของตรรกศาสตร์ที่มีตัวเลือกว่าถูก</a:t>
            </a:r>
            <a:r>
              <a:rPr lang="en-US" sz="3600" dirty="0">
                <a:latin typeface="+mn-lt"/>
                <a:ea typeface="+mn-ea"/>
                <a:cs typeface="+mn-cs"/>
              </a:rPr>
              <a:t>-</a:t>
            </a:r>
            <a:r>
              <a:rPr lang="th-TH" sz="3600" dirty="0">
                <a:latin typeface="+mn-lt"/>
                <a:ea typeface="+mn-ea"/>
                <a:cs typeface="+mn-cs"/>
              </a:rPr>
              <a:t>ผิด     ใช่</a:t>
            </a:r>
            <a:r>
              <a:rPr lang="en-US" sz="3600" dirty="0">
                <a:latin typeface="+mn-lt"/>
                <a:ea typeface="+mn-ea"/>
                <a:cs typeface="+mn-cs"/>
              </a:rPr>
              <a:t>-</a:t>
            </a:r>
            <a:r>
              <a:rPr lang="th-TH" sz="3600" dirty="0">
                <a:latin typeface="+mn-lt"/>
                <a:ea typeface="+mn-ea"/>
                <a:cs typeface="+mn-cs"/>
              </a:rPr>
              <a:t>ไม่ใช่ แต่พยายามหาคำตอบที่แหวกกฎเกณฑ์ต่างๆ  ให้มากที่สุด แล้วจากนั้นพยายาม    ดัดแปลงความคิดนั้นให้ทำได้จริงในทางปฏิบัติ</a:t>
            </a:r>
            <a:endParaRPr lang="th-TH" sz="36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u="sng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หาสิ่งไม่เชื่อมโยง เป็นตัวเขี่ยความคิดสร้างสรรค์ </a:t>
            </a:r>
            <a:endParaRPr lang="th-TH" dirty="0">
              <a:solidFill>
                <a:srgbClr val="0070C0"/>
              </a:solidFill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4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เพื่อให้เกิดการค้นพบสิ่งใหม่  เพื่อตอบปัญหาที่คิดอยู่ให้เห็นทางออกของปัญหาที่สร้างสรรค์ และปฏิบัติได้จริง โดยตัวเขี่ยความคิด หาได้จากเปิดหนังสือ  และเปิดพจนานุกรม </a:t>
            </a:r>
            <a:endParaRPr lang="th-TH" sz="44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u="sng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ใช้เทคนิคการสังเคราะห์ส่วนประกอบ</a:t>
            </a:r>
            <a:r>
              <a:rPr lang="en-US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endParaRPr lang="th-TH" dirty="0">
              <a:solidFill>
                <a:srgbClr val="0070C0"/>
              </a:solidFill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3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เป็นการเขียนรายการของแนวคิดที่เกี่ยวกับลักษณะหรือแง่มุมของสิ่งที่ต้องการตอบออกมาเขียนไว้ในแกนหนึ่ง และเขียนรายการของแนวคิดที่เกี่ยวกับลักษณะหรือแง่มุมของสิ่งที่ต้องการตอบออกมาแล้วเขียนไว้อีกแกนหนึ่ง ผลที่ได้คือ ช่วงตัด </a:t>
            </a:r>
            <a:r>
              <a:rPr lang="en-US" sz="3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(matrix) </a:t>
            </a:r>
            <a:r>
              <a:rPr lang="th-TH" sz="3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ระหว่างรายการของแนวคิดทั้งสอง</a:t>
            </a:r>
            <a:endParaRPr lang="th-TH" sz="32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u="sng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ใช้การเปรียบเทียบ เพื่อกระตุ้นมุมมองใหม่ๆ</a:t>
            </a:r>
            <a:r>
              <a:rPr lang="en-US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endParaRPr lang="th-TH" dirty="0">
              <a:solidFill>
                <a:srgbClr val="0070C0"/>
              </a:solidFill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279524" y="1600200"/>
            <a:ext cx="5721367" cy="4525963"/>
          </a:xfrm>
        </p:spPr>
        <p:txBody>
          <a:bodyPr/>
          <a:lstStyle/>
          <a:p>
            <a:r>
              <a:rPr lang="th-TH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วิธีการ</a:t>
            </a:r>
            <a:r>
              <a:rPr lang="th-TH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รวมกันขององค์ประกอบที่แตกต่างและไม่เกี่ยวข้องกันในลักษณะของการเทียบเคียง หรืออุปมาอุปไมย เนื่องจากปัญหาที่ไม่คุ้นเคยจะถูกทำให้เข้าใจได้ง่ายขึ้นเมื่อเทียบเคียงกับสิ่งที่คนทั่วไปคุ้นเคย เพราะทำให้เห็นภาพชัดขึ้น   ในทางตรงกันข้าม ปัญหาที่คุ้นเคยมากเกินไป จนกลายเป็นอุปสรรคทำให้เราไม่สามารถคิดอะไรใหม่ๆ ได้ การอุปมาหรือเทียบเคียงในลักษณะที่เราไม่คุ้นเคย จะช่วยกระตุ้นให้เราคิดในมุมที่แตกต่างได้ โดยเปรียบเทียบตนเองกับสิ่งอื่น เปรียบเทียบสิ่งหนึ่งกับอีกสิ่งหนึ่งโดยตรง</a:t>
            </a:r>
            <a:endParaRPr lang="th-TH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สร้างทัศนคติที่เอื้อต่อการสร้างความคิดสร้างสรรค์ </a:t>
            </a:r>
            <a:endParaRPr lang="th-TH" b="1" dirty="0">
              <a:solidFill>
                <a:srgbClr val="00B050"/>
              </a:solidFill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อย่าคิดแง่ลบ ต้องคิดแง่บวก</a:t>
            </a: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th-TH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อย่าชอบพวกมากลากไป ต้องลองหัวเดียวกระเทียมลีบดูบ้าง</a:t>
            </a: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th-TH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อย่าปิดตัวเองในวงแคบ ต้องเปิดรับสถานการณ์ใหม่</a:t>
            </a: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th-TH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อย่ารักสบายทำไปเรื่อยๆ ต้องลงแรง บากบั่น มุ่งความสำเร็จ</a:t>
            </a: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th-TH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อย่ากลัว ต้องกล้า</a:t>
            </a:r>
            <a:r>
              <a:rPr lang="th-TH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เสี่ยง</a:t>
            </a: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สร้างทัศนคติที่เอื้อต่อการสร้างความคิดสร้างสรรค์ </a:t>
            </a:r>
            <a:endParaRPr lang="th-TH" b="1" dirty="0">
              <a:solidFill>
                <a:srgbClr val="00B050"/>
              </a:solidFill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อย่าหมดกำลังใจเมื่อไม่พบคำตอบ ต้องอดทนต่อความคลุมเครือ</a:t>
            </a: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th-TH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อย่าท้อใจกับความผิดพลาด ต้องเรียนรู้จากความล้มเหลว</a:t>
            </a: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th-TH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อย่าละทิ้งความคิดใดๆ จนกว่าจะพิสูจน์ได้ว่าไร้ประโยชน์ ต้องชะลอการตัดสินใจ</a:t>
            </a: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th-TH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อย่ากลัวการเผยแพร่ผลงาน ต้องกล้าเผยแพร่ผลงาน</a:t>
            </a: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279525" y="714356"/>
            <a:ext cx="5257800" cy="5411807"/>
          </a:xfrm>
        </p:spPr>
        <p:txBody>
          <a:bodyPr/>
          <a:lstStyle/>
          <a:p>
            <a:pPr>
              <a:buNone/>
            </a:pPr>
            <a:r>
              <a:rPr lang="th-TH" sz="3600" b="1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ทัศนคติ</a:t>
            </a:r>
            <a:r>
              <a:rPr lang="th-TH" sz="3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จะเป็นตัวบ่งบอกตั้งแต่ต้นว่าเราเป็นคนมีความคิด</a:t>
            </a:r>
            <a:r>
              <a:rPr lang="th-TH" sz="36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สร้างสรรค์</a:t>
            </a:r>
            <a:r>
              <a:rPr lang="th-TH" sz="3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มากน้อย หรือ</a:t>
            </a:r>
            <a:r>
              <a:rPr lang="th-TH" sz="3600" b="1" u="sng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ไม่</a:t>
            </a:r>
            <a:r>
              <a:rPr lang="th-TH" sz="36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สร้างสรรค์</a:t>
            </a:r>
            <a:r>
              <a:rPr lang="th-TH" sz="3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เลย </a:t>
            </a:r>
            <a:r>
              <a:rPr lang="th-TH" sz="3600" b="1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ทัศนคติ</a:t>
            </a:r>
            <a:r>
              <a:rPr lang="th-TH" sz="3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ที่ไม่ถูกต้องจะเป็นอุปสรรคสำคัญให้เราไม่สามารถ</a:t>
            </a:r>
            <a:r>
              <a:rPr lang="th-TH" sz="36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สร้างสรรค์</a:t>
            </a:r>
            <a:r>
              <a:rPr lang="th-TH" sz="3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สิ่งใหม่ๆ ได้ แม้จะ        รู้เทคนิควิธีคิด</a:t>
            </a:r>
            <a:r>
              <a:rPr lang="th-TH" sz="36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สร้างสรรค์</a:t>
            </a:r>
            <a:r>
              <a:rPr lang="th-TH" sz="3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มากมายเพียงใด ดังนั้นในก้าวแรกเราจำเป็นต้องปรับปรุงแก้ไขและเปลี่ยนแปลง</a:t>
            </a:r>
            <a:r>
              <a:rPr lang="th-TH" sz="3600" b="1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ทัศนคติ</a:t>
            </a:r>
            <a:r>
              <a:rPr lang="th-TH" sz="3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ที่มีอยู่ให้สมกับการเป็นนักคิด</a:t>
            </a:r>
            <a:r>
              <a:rPr lang="th-TH" sz="36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สร้างสรรค์</a:t>
            </a:r>
            <a:r>
              <a:rPr lang="th-TH" sz="3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เสียก่อน </a:t>
            </a:r>
            <a:endParaRPr lang="th-TH" sz="36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285852" y="785794"/>
            <a:ext cx="6357982" cy="4525963"/>
          </a:xfrm>
        </p:spPr>
        <p:txBody>
          <a:bodyPr/>
          <a:lstStyle/>
          <a:p>
            <a:r>
              <a:rPr lang="th-TH" sz="7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การคิดสร้างสรรค์</a:t>
            </a:r>
            <a:r>
              <a:rPr lang="th-TH" sz="6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นำไปสู่</a:t>
            </a:r>
            <a:r>
              <a:rPr lang="th-TH" sz="66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การพัฒนาสติปัญญาของตนเอง </a:t>
            </a:r>
            <a:r>
              <a:rPr lang="th-TH" sz="6600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พัฒนางาน </a:t>
            </a:r>
            <a:r>
              <a:rPr lang="th-TH" sz="6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และ</a:t>
            </a:r>
            <a:r>
              <a:rPr lang="th-TH" sz="66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การพัฒนาสังคม </a:t>
            </a:r>
            <a:endParaRPr lang="th-TH" sz="6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เครื่องบินของสองพี่น้องตระกูล</a:t>
            </a:r>
            <a:r>
              <a:rPr lang="th-TH" dirty="0" err="1" smtClean="0"/>
              <a:t>ไรท์</a:t>
            </a:r>
            <a:endParaRPr lang="th-TH" dirty="0"/>
          </a:p>
        </p:txBody>
      </p:sp>
      <p:pic>
        <p:nvPicPr>
          <p:cNvPr id="4" name="ตัวยึดเนื้อหา 3" descr="wright_sm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7175" y="2210594"/>
            <a:ext cx="4762500" cy="3305175"/>
          </a:xfr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iStock_000002055573Sm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500042"/>
            <a:ext cx="7215238" cy="57796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28794" y="4429132"/>
            <a:ext cx="55721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</a:rPr>
              <a:t>The End</a:t>
            </a:r>
            <a:endParaRPr lang="th-TH" sz="9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การคิดเชิงสร้างสรรค์</a:t>
            </a:r>
            <a:r>
              <a:rPr lang="th-TH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 </a:t>
            </a:r>
            <a:r>
              <a:rPr lang="th-TH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หมายถึง </a:t>
            </a:r>
            <a:endParaRPr lang="th-TH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4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การขยายขอบเขตความคิดออกไปจากกรอบความคิดเดิมที่มีอยู่  สู่ความคิดใหม่ๆ ที่ไม่เคยมีมาก่อน เพื่อค้นหาคำตอบที่ดีที่สุดให้กับปัญหาที่เกิดขึ้น </a:t>
            </a:r>
            <a:endParaRPr lang="en-US" sz="4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th-TH" sz="4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ลากเส้น</a:t>
            </a:r>
            <a:r>
              <a:rPr lang="en-US" dirty="0" smtClean="0"/>
              <a:t> 4</a:t>
            </a:r>
            <a:r>
              <a:rPr lang="th-TH" dirty="0" smtClean="0"/>
              <a:t> เส้นผ่านจุดทั้ง</a:t>
            </a:r>
            <a:r>
              <a:rPr lang="en-US" dirty="0" smtClean="0"/>
              <a:t> 9 </a:t>
            </a:r>
            <a:r>
              <a:rPr lang="th-TH" dirty="0" smtClean="0"/>
              <a:t>จุด</a:t>
            </a:r>
            <a:endParaRPr lang="th-TH" dirty="0"/>
          </a:p>
        </p:txBody>
      </p:sp>
      <p:pic>
        <p:nvPicPr>
          <p:cNvPr id="4" name="ตัวยึดเนื้อหา 3" descr="07ninedo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357298"/>
            <a:ext cx="5214973" cy="496618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เฉลย</a:t>
            </a:r>
            <a:endParaRPr lang="th-TH" dirty="0"/>
          </a:p>
        </p:txBody>
      </p:sp>
      <p:pic>
        <p:nvPicPr>
          <p:cNvPr id="4" name="ตัวยึดเนื้อหา 3" descr="xlm_11_4_804_fig1a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5666" y="1600200"/>
            <a:ext cx="4645517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ลากเส้น</a:t>
            </a:r>
            <a:r>
              <a:rPr lang="en-US" dirty="0" smtClean="0"/>
              <a:t> 3</a:t>
            </a:r>
            <a:r>
              <a:rPr lang="th-TH" dirty="0" smtClean="0"/>
              <a:t> เส้นผ่านจุดทั้ง</a:t>
            </a:r>
            <a:r>
              <a:rPr lang="en-US" dirty="0" smtClean="0"/>
              <a:t> 9 </a:t>
            </a:r>
            <a:r>
              <a:rPr lang="th-TH" dirty="0" smtClean="0"/>
              <a:t>จุด</a:t>
            </a:r>
            <a:endParaRPr lang="th-TH" dirty="0"/>
          </a:p>
        </p:txBody>
      </p:sp>
      <p:pic>
        <p:nvPicPr>
          <p:cNvPr id="6" name="ตัวยึดเนื้อหา 5" descr="Image8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9675" y="2434431"/>
            <a:ext cx="2857500" cy="28575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ack of books design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แบบคลาสสิก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Stack of books design template</Template>
  <TotalTime>112</TotalTime>
  <Words>1496</Words>
  <Application>Microsoft Office PowerPoint</Application>
  <PresentationFormat>นำเสนอทางหน้าจอ (4:3)</PresentationFormat>
  <Paragraphs>136</Paragraphs>
  <Slides>50</Slides>
  <Notes>1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2</vt:i4>
      </vt:variant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50</vt:i4>
      </vt:variant>
    </vt:vector>
  </HeadingPairs>
  <TitlesOfParts>
    <vt:vector size="53" baseType="lpstr">
      <vt:lpstr>Arial</vt:lpstr>
      <vt:lpstr>Century Gothic</vt:lpstr>
      <vt:lpstr>Stack of books design template</vt:lpstr>
      <vt:lpstr>ภาพนิ่ง 1</vt:lpstr>
      <vt:lpstr>ความคิดสร้างสรรค์ หมายถึง </vt:lpstr>
      <vt:lpstr>องค์ประกอบของความคิดสร้างสรรค์</vt:lpstr>
      <vt:lpstr>ความคิดสร้างสรรค์เกิดขึ้นได้ 2 ทาง</vt:lpstr>
      <vt:lpstr>เครื่องบินของสองพี่น้องตระกูลไรท์</vt:lpstr>
      <vt:lpstr>การคิดเชิงสร้างสรรค์ หมายถึง </vt:lpstr>
      <vt:lpstr>ลากเส้น 4 เส้นผ่านจุดทั้ง 9 จุด</vt:lpstr>
      <vt:lpstr>เฉลย</vt:lpstr>
      <vt:lpstr>ลากเส้น 3 เส้นผ่านจุดทั้ง 9 จุด</vt:lpstr>
      <vt:lpstr>เฉลย</vt:lpstr>
      <vt:lpstr>การคิดเชิงสร้างสรรค์เป็นการคิดที่มีลักษณะเป็นกระบวนการ (Process) </vt:lpstr>
      <vt:lpstr>องค์ประกอบที่ช่วยเสริมสร้างความคิดสร้างสรรค์ </vt:lpstr>
      <vt:lpstr>เหตุผลความจำเป็นที่ต้องมีความคิดสร้างสรรค์ </vt:lpstr>
      <vt:lpstr>รูปแบบ และความสามารถในการคิดสร้างสรรค์ มีอิทธิพลมาจาก</vt:lpstr>
      <vt:lpstr>บริบทสังคมไทย</vt:lpstr>
      <vt:lpstr>ความเป็นตัวเรา</vt:lpstr>
      <vt:lpstr>พัฒนาความคิดสร้างสรรค์</vt:lpstr>
      <vt:lpstr>ตัวอย่าง</vt:lpstr>
      <vt:lpstr>ตัวอย่าง</vt:lpstr>
      <vt:lpstr>ตัวอย่าง</vt:lpstr>
      <vt:lpstr>ตัวอย่าง</vt:lpstr>
      <vt:lpstr>เทคนิคในการแก้ปัญหาและพัฒนางาน</vt:lpstr>
      <vt:lpstr>ระดมสมอง</vt:lpstr>
      <vt:lpstr>หาความคิดใหม่ที่หลากหลายด้วยการระดมสมอง (Brainstorming)</vt:lpstr>
      <vt:lpstr>ทำของเก่าให้เป็นของใหม่ </vt:lpstr>
      <vt:lpstr>หลอด</vt:lpstr>
      <vt:lpstr>หลอดงอ</vt:lpstr>
      <vt:lpstr>หลอดชนิดต่าง ๆ</vt:lpstr>
      <vt:lpstr>หลอดแบบแปลก ๆ</vt:lpstr>
      <vt:lpstr>หลอดสำหรับ 2 คน</vt:lpstr>
      <vt:lpstr>ขยายขอบเขตปัญหาจากรูปธรรมสู่นามธรรมแล้วค่อยคิด</vt:lpstr>
      <vt:lpstr>ปรับสภาพแวดล้อมและเวลาให้เหมาะสมสำหรับการคิด </vt:lpstr>
      <vt:lpstr>กลับสิ่งที่จะคิด แล้วลองคิดในมุมกลับ </vt:lpstr>
      <vt:lpstr>วิธีเพิ่มยอดขายผงชูรสในญี่ปุ่น</vt:lpstr>
      <vt:lpstr>ภาพนิ่ง 35</vt:lpstr>
      <vt:lpstr>เฉลย</vt:lpstr>
      <vt:lpstr>จับคู่ตรงข้าม เพื่อหักมุมสู่สิ่งใหม่ </vt:lpstr>
      <vt:lpstr>ปัญหา กล่องบางกล่องไม่มีสินค้าอยู่ภายใน</vt:lpstr>
      <vt:lpstr>วิธีแก้ปัญหาแรก</vt:lpstr>
      <vt:lpstr>ภาพนิ่ง 40</vt:lpstr>
      <vt:lpstr>วิธีแก้ปัญหา</vt:lpstr>
      <vt:lpstr>คิดแหวกวงความน่าจะเป็น ย้อนกลับมาหาความเป็นไปได้ </vt:lpstr>
      <vt:lpstr>หาสิ่งไม่เชื่อมโยง เป็นตัวเขี่ยความคิดสร้างสรรค์ </vt:lpstr>
      <vt:lpstr>ใช้เทคนิคการสังเคราะห์ส่วนประกอบ </vt:lpstr>
      <vt:lpstr>ใช้การเปรียบเทียบ เพื่อกระตุ้นมุมมองใหม่ๆ </vt:lpstr>
      <vt:lpstr>สร้างทัศนคติที่เอื้อต่อการสร้างความคิดสร้างสรรค์ </vt:lpstr>
      <vt:lpstr>สร้างทัศนคติที่เอื้อต่อการสร้างความคิดสร้างสรรค์ </vt:lpstr>
      <vt:lpstr>ภาพนิ่ง 48</vt:lpstr>
      <vt:lpstr>ภาพนิ่ง 49</vt:lpstr>
      <vt:lpstr>ภาพนิ่ง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acer</dc:creator>
  <cp:lastModifiedBy>acer</cp:lastModifiedBy>
  <cp:revision>14</cp:revision>
  <dcterms:created xsi:type="dcterms:W3CDTF">2009-11-09T22:12:48Z</dcterms:created>
  <dcterms:modified xsi:type="dcterms:W3CDTF">2009-11-10T00:05:07Z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TC011594401054</vt:lpwstr>
  </property>
</Properties>
</file>